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7" r:id="rId2"/>
    <p:sldId id="261" r:id="rId3"/>
    <p:sldId id="263" r:id="rId4"/>
    <p:sldId id="256" r:id="rId5"/>
    <p:sldId id="257" r:id="rId6"/>
    <p:sldId id="258" r:id="rId7"/>
    <p:sldId id="266" r:id="rId8"/>
    <p:sldId id="267" r:id="rId9"/>
    <p:sldId id="279" r:id="rId10"/>
    <p:sldId id="281" r:id="rId11"/>
    <p:sldId id="280" r:id="rId12"/>
    <p:sldId id="269" r:id="rId13"/>
    <p:sldId id="272" r:id="rId14"/>
    <p:sldId id="273" r:id="rId15"/>
    <p:sldId id="274" r:id="rId16"/>
    <p:sldId id="275" r:id="rId17"/>
    <p:sldId id="276" r:id="rId18"/>
    <p:sldId id="278" r:id="rId19"/>
    <p:sldId id="282" r:id="rId20"/>
    <p:sldId id="283" r:id="rId2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0" autoAdjust="0"/>
    <p:restoredTop sz="94660"/>
  </p:normalViewPr>
  <p:slideViewPr>
    <p:cSldViewPr>
      <p:cViewPr varScale="1">
        <p:scale>
          <a:sx n="74" d="100"/>
          <a:sy n="74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0BBAD-8FF5-42A9-BC40-5248D74FAE23}" type="datetimeFigureOut">
              <a:rPr kumimoji="1" lang="ja-JP" altLang="en-US" smtClean="0"/>
              <a:t>2011/6/1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7236A-7E19-4EE0-BC47-C845A897E0C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7236A-7E19-4EE0-BC47-C845A897E0C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7236A-7E19-4EE0-BC47-C845A897E0C2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7236A-7E19-4EE0-BC47-C845A897E0C2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7236A-7E19-4EE0-BC47-C845A897E0C2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D4AA7-0ED7-4FEE-A93C-49DB0E85740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D4AA7-0ED7-4FEE-A93C-49DB0E85740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D4AA7-0ED7-4FEE-A93C-49DB0E85740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D4AA7-0ED7-4FEE-A93C-49DB0E85740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D4AA7-0ED7-4FEE-A93C-49DB0E85740F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7236A-7E19-4EE0-BC47-C845A897E0C2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7236A-7E19-4EE0-BC47-C845A897E0C2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7CC9B-E356-4F70-976C-FF2548C6C92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7236A-7E19-4EE0-BC47-C845A897E0C2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7CC9B-E356-4F70-976C-FF2548C6C92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7236A-7E19-4EE0-BC47-C845A897E0C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7236A-7E19-4EE0-BC47-C845A897E0C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7236A-7E19-4EE0-BC47-C845A897E0C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7236A-7E19-4EE0-BC47-C845A897E0C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7236A-7E19-4EE0-BC47-C845A897E0C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7236A-7E19-4EE0-BC47-C845A897E0C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E5E9-1FD5-4765-B2A0-CCDFCF2358A3}" type="datetimeFigureOut">
              <a:rPr kumimoji="1" lang="ja-JP" altLang="en-US" smtClean="0"/>
              <a:pPr/>
              <a:t>2011/6/1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D032-B9EB-4D67-B12E-2E77113D178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E5E9-1FD5-4765-B2A0-CCDFCF2358A3}" type="datetimeFigureOut">
              <a:rPr kumimoji="1" lang="ja-JP" altLang="en-US" smtClean="0"/>
              <a:pPr/>
              <a:t>2011/6/1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D032-B9EB-4D67-B12E-2E77113D178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E5E9-1FD5-4765-B2A0-CCDFCF2358A3}" type="datetimeFigureOut">
              <a:rPr kumimoji="1" lang="ja-JP" altLang="en-US" smtClean="0"/>
              <a:pPr/>
              <a:t>2011/6/1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D032-B9EB-4D67-B12E-2E77113D178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E5E9-1FD5-4765-B2A0-CCDFCF2358A3}" type="datetimeFigureOut">
              <a:rPr kumimoji="1" lang="ja-JP" altLang="en-US" smtClean="0"/>
              <a:pPr/>
              <a:t>2011/6/1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D032-B9EB-4D67-B12E-2E77113D178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E5E9-1FD5-4765-B2A0-CCDFCF2358A3}" type="datetimeFigureOut">
              <a:rPr kumimoji="1" lang="ja-JP" altLang="en-US" smtClean="0"/>
              <a:pPr/>
              <a:t>2011/6/1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D032-B9EB-4D67-B12E-2E77113D178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E5E9-1FD5-4765-B2A0-CCDFCF2358A3}" type="datetimeFigureOut">
              <a:rPr kumimoji="1" lang="ja-JP" altLang="en-US" smtClean="0"/>
              <a:pPr/>
              <a:t>2011/6/1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D032-B9EB-4D67-B12E-2E77113D178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E5E9-1FD5-4765-B2A0-CCDFCF2358A3}" type="datetimeFigureOut">
              <a:rPr kumimoji="1" lang="ja-JP" altLang="en-US" smtClean="0"/>
              <a:pPr/>
              <a:t>2011/6/1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D032-B9EB-4D67-B12E-2E77113D178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E5E9-1FD5-4765-B2A0-CCDFCF2358A3}" type="datetimeFigureOut">
              <a:rPr kumimoji="1" lang="ja-JP" altLang="en-US" smtClean="0"/>
              <a:pPr/>
              <a:t>2011/6/1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D032-B9EB-4D67-B12E-2E77113D178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E5E9-1FD5-4765-B2A0-CCDFCF2358A3}" type="datetimeFigureOut">
              <a:rPr kumimoji="1" lang="ja-JP" altLang="en-US" smtClean="0"/>
              <a:pPr/>
              <a:t>2011/6/1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D032-B9EB-4D67-B12E-2E77113D178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E5E9-1FD5-4765-B2A0-CCDFCF2358A3}" type="datetimeFigureOut">
              <a:rPr kumimoji="1" lang="ja-JP" altLang="en-US" smtClean="0"/>
              <a:pPr/>
              <a:t>2011/6/1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D032-B9EB-4D67-B12E-2E77113D178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E5E9-1FD5-4765-B2A0-CCDFCF2358A3}" type="datetimeFigureOut">
              <a:rPr kumimoji="1" lang="ja-JP" altLang="en-US" smtClean="0"/>
              <a:pPr/>
              <a:t>2011/6/1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D032-B9EB-4D67-B12E-2E77113D178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4E5E9-1FD5-4765-B2A0-CCDFCF2358A3}" type="datetimeFigureOut">
              <a:rPr kumimoji="1" lang="ja-JP" altLang="en-US" smtClean="0"/>
              <a:pPr/>
              <a:t>2011/6/1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AD032-B9EB-4D67-B12E-2E77113D178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ja.wikipedia.org/wiki/%E3%83%95%E3%82%A1%E3%82%A4%E3%83%AB:%E4%BA%8C%E6%9D%91%E5%AE%9A%E4%B8%80.jp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ja.wikipedia.org/wiki/%E3%83%95%E3%82%A1%E3%82%A4%E3%83%AB:Noriko_Awaya.jpg" TargetMode="Externa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ja.wikipedia.org/wiki/%E3%83%95%E3%82%A1%E3%82%A4%E3%83%AB:Shizuko_Kasagi.jpg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ja.wikipedia.org/wiki/%E3%83%95%E3%82%A1%E3%82%A4%E3%83%AB:Chiemi_Eri_1952.png" TargetMode="Externa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music.ne.jp/hmika/Grenmiller.ht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smusic.ne.jp/hmika/BennyGoodman.htm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8800" dirty="0" smtClean="0"/>
              <a:t>Jazz</a:t>
            </a:r>
            <a:endParaRPr kumimoji="1" lang="ja-JP" altLang="en-US" sz="8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kumimoji="1" lang="ja-JP" altLang="en-US" dirty="0" smtClean="0"/>
              <a:t>江頭　奥田　岸田　北橋　松村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0"/>
            <a:ext cx="8686800" cy="5649491"/>
          </a:xfrm>
        </p:spPr>
        <p:txBody>
          <a:bodyPr>
            <a:noAutofit/>
          </a:bodyPr>
          <a:lstStyle/>
          <a:p>
            <a:r>
              <a:rPr lang="en-US" altLang="ja-JP" sz="2800" dirty="0" smtClean="0"/>
              <a:t>1950</a:t>
            </a:r>
            <a:r>
              <a:rPr lang="ja-JP" altLang="en-US" sz="2800" dirty="0" smtClean="0"/>
              <a:t>年代初め</a:t>
            </a:r>
          </a:p>
          <a:p>
            <a:pPr>
              <a:buNone/>
            </a:pPr>
            <a:r>
              <a:rPr lang="ja-JP" altLang="en-US" sz="2800" dirty="0" smtClean="0"/>
              <a:t>　西海岸、若手白人ミュージシャン中心のスマート、さわやか、軽快なスイング→</a:t>
            </a:r>
            <a:r>
              <a:rPr lang="ja-JP" altLang="en-US" sz="2800" dirty="0" smtClean="0">
                <a:solidFill>
                  <a:srgbClr val="FF0000"/>
                </a:solidFill>
              </a:rPr>
              <a:t>ウエスト・コースト・ジャズ</a:t>
            </a:r>
          </a:p>
          <a:p>
            <a:pPr>
              <a:buNone/>
            </a:pPr>
            <a:r>
              <a:rPr lang="ja-JP" altLang="en-US" sz="2800" dirty="0" smtClean="0"/>
              <a:t>　東海岸、ビバップよりもメロディック。黒人プレイヤーたちの個性が開花した時代→</a:t>
            </a:r>
            <a:r>
              <a:rPr lang="ja-JP" altLang="en-US" sz="2800" dirty="0" smtClean="0">
                <a:solidFill>
                  <a:srgbClr val="FF0000"/>
                </a:solidFill>
              </a:rPr>
              <a:t>ハード・バップ</a:t>
            </a:r>
          </a:p>
          <a:p>
            <a:pPr>
              <a:buNone/>
            </a:pPr>
            <a:r>
              <a:rPr lang="ja-JP" altLang="en-US" sz="2800" dirty="0" smtClean="0"/>
              <a:t>　黒人音楽のエネルギーをストレートに感じるソウルフルな音楽。</a:t>
            </a:r>
            <a:r>
              <a:rPr lang="en-US" altLang="ja-JP" sz="2800" dirty="0" smtClean="0"/>
              <a:t>50</a:t>
            </a:r>
            <a:r>
              <a:rPr lang="ja-JP" altLang="en-US" sz="2800" dirty="0" smtClean="0"/>
              <a:t>年代</a:t>
            </a:r>
            <a:r>
              <a:rPr lang="ja-JP" altLang="en-US" sz="2800" dirty="0" smtClean="0"/>
              <a:t>後半→</a:t>
            </a:r>
            <a:r>
              <a:rPr lang="ja-JP" altLang="en-US" sz="2800" dirty="0" smtClean="0">
                <a:solidFill>
                  <a:srgbClr val="FF0000"/>
                </a:solidFill>
              </a:rPr>
              <a:t>ファンキー・ジャズ</a:t>
            </a:r>
          </a:p>
          <a:p>
            <a:r>
              <a:rPr lang="en-US" altLang="ja-JP" sz="2800" dirty="0" smtClean="0"/>
              <a:t>1960</a:t>
            </a:r>
            <a:r>
              <a:rPr lang="ja-JP" altLang="en-US" sz="2800" dirty="0" smtClean="0"/>
              <a:t>年代</a:t>
            </a:r>
          </a:p>
          <a:p>
            <a:pPr>
              <a:buNone/>
            </a:pPr>
            <a:r>
              <a:rPr lang="ja-JP" altLang="en-US" sz="2800" dirty="0" smtClean="0"/>
              <a:t>　それまでの調性という考え方を排除して、より自由な即興の可能性を追求した。→</a:t>
            </a:r>
            <a:r>
              <a:rPr lang="ja-JP" altLang="en-US" sz="2800" dirty="0" smtClean="0">
                <a:solidFill>
                  <a:srgbClr val="FF0000"/>
                </a:solidFill>
              </a:rPr>
              <a:t>フリー・ジャズ</a:t>
            </a:r>
          </a:p>
          <a:p>
            <a:pPr>
              <a:buNone/>
            </a:pPr>
            <a:r>
              <a:rPr lang="ja-JP" altLang="en-US" sz="2800" dirty="0" smtClean="0"/>
              <a:t>　モダン・ジャズのオーソドックスなコード進行に基づいたアドリブ・ソロ。→</a:t>
            </a:r>
            <a:r>
              <a:rPr lang="ja-JP" altLang="en-US" sz="2800" dirty="0" smtClean="0">
                <a:solidFill>
                  <a:srgbClr val="FF0000"/>
                </a:solidFill>
              </a:rPr>
              <a:t>モード・ジャズ</a:t>
            </a:r>
            <a:r>
              <a:rPr lang="en-US" altLang="ja-JP" sz="2800" dirty="0" smtClean="0">
                <a:solidFill>
                  <a:srgbClr val="FF0000"/>
                </a:solidFill>
              </a:rPr>
              <a:t>(</a:t>
            </a:r>
            <a:r>
              <a:rPr lang="ja-JP" altLang="en-US" sz="2800" dirty="0" smtClean="0">
                <a:solidFill>
                  <a:srgbClr val="FF0000"/>
                </a:solidFill>
              </a:rPr>
              <a:t>新主流派ジャズ</a:t>
            </a:r>
            <a:r>
              <a:rPr lang="en-US" altLang="ja-JP" sz="2800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ja-JP" altLang="en-US" sz="2800" dirty="0" smtClean="0"/>
              <a:t>　文字通り、ジャズとロックの掛け合わせ的な表現。→</a:t>
            </a:r>
            <a:r>
              <a:rPr lang="ja-JP" altLang="en-US" sz="2800" dirty="0" smtClean="0">
                <a:solidFill>
                  <a:srgbClr val="FF0000"/>
                </a:solidFill>
              </a:rPr>
              <a:t>ジャズ・ロック</a:t>
            </a:r>
          </a:p>
          <a:p>
            <a:endParaRPr kumimoji="1" lang="ja-JP" alt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55054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ja-JP" altLang="en-US" sz="2800" dirty="0" smtClean="0"/>
              <a:t>　</a:t>
            </a:r>
            <a:r>
              <a:rPr lang="en-US" altLang="ja-JP" sz="2800" dirty="0" smtClean="0"/>
              <a:t>60</a:t>
            </a:r>
            <a:r>
              <a:rPr lang="ja-JP" altLang="en-US" sz="2800" dirty="0" smtClean="0"/>
              <a:t>年代初頭に流行ったファンキー・ジャズの後に来るソウルを取り入れたスタイル。→</a:t>
            </a:r>
            <a:r>
              <a:rPr lang="ja-JP" altLang="en-US" sz="2800" dirty="0" smtClean="0">
                <a:solidFill>
                  <a:srgbClr val="FF0000"/>
                </a:solidFill>
              </a:rPr>
              <a:t>ソウル・ジャズ</a:t>
            </a:r>
          </a:p>
          <a:p>
            <a:pPr>
              <a:buNone/>
            </a:pPr>
            <a:r>
              <a:rPr lang="ja-JP" altLang="en-US" sz="2800" dirty="0" smtClean="0"/>
              <a:t>　</a:t>
            </a:r>
            <a:r>
              <a:rPr lang="en-US" altLang="ja-JP" sz="2800" dirty="0" smtClean="0"/>
              <a:t>50</a:t>
            </a:r>
            <a:r>
              <a:rPr lang="ja-JP" altLang="en-US" sz="2800" dirty="0" smtClean="0"/>
              <a:t>年代後期にブラジルで生まれたシンプル且つ洒落たニュー・ウェイブ・ポップ。→</a:t>
            </a:r>
            <a:r>
              <a:rPr lang="ja-JP" altLang="en-US" sz="2800" dirty="0" smtClean="0">
                <a:solidFill>
                  <a:srgbClr val="FF0000"/>
                </a:solidFill>
              </a:rPr>
              <a:t>ボサノバ</a:t>
            </a:r>
          </a:p>
          <a:p>
            <a:r>
              <a:rPr lang="en-US" altLang="ja-JP" sz="2800" dirty="0" smtClean="0"/>
              <a:t>1970</a:t>
            </a:r>
            <a:r>
              <a:rPr lang="ja-JP" altLang="en-US" sz="2800" dirty="0" smtClean="0"/>
              <a:t>年代</a:t>
            </a:r>
          </a:p>
          <a:p>
            <a:pPr>
              <a:buNone/>
            </a:pPr>
            <a:r>
              <a:rPr lang="ja-JP" altLang="en-US" sz="2800" dirty="0" smtClean="0"/>
              <a:t>　</a:t>
            </a:r>
            <a:r>
              <a:rPr lang="en-US" altLang="ja-JP" sz="2800" dirty="0" smtClean="0"/>
              <a:t>4</a:t>
            </a:r>
            <a:r>
              <a:rPr lang="ja-JP" altLang="en-US" sz="2800" dirty="0" smtClean="0"/>
              <a:t>ビートから離れ立体的なビート感覚。電気などを導入したポップな表現。→</a:t>
            </a:r>
            <a:r>
              <a:rPr lang="ja-JP" altLang="en-US" sz="2800" dirty="0" smtClean="0">
                <a:solidFill>
                  <a:srgbClr val="FF0000"/>
                </a:solidFill>
              </a:rPr>
              <a:t>フュージョン</a:t>
            </a:r>
          </a:p>
          <a:p>
            <a:r>
              <a:rPr lang="en-US" altLang="ja-JP" sz="2800" dirty="0" smtClean="0"/>
              <a:t>1980</a:t>
            </a:r>
            <a:r>
              <a:rPr lang="ja-JP" altLang="en-US" sz="2800" dirty="0" smtClean="0"/>
              <a:t>年代</a:t>
            </a:r>
          </a:p>
          <a:p>
            <a:pPr>
              <a:buNone/>
            </a:pPr>
            <a:r>
              <a:rPr lang="ja-JP" altLang="en-US" sz="2800" dirty="0" smtClean="0"/>
              <a:t>　語りが中心でメロディー感覚が希薄、圧縮された機械経由のビートを持つ。→</a:t>
            </a:r>
            <a:r>
              <a:rPr lang="ja-JP" altLang="en-US" sz="2800" dirty="0" smtClean="0">
                <a:solidFill>
                  <a:srgbClr val="FF0000"/>
                </a:solidFill>
              </a:rPr>
              <a:t>ヒップホップ・ジャズ</a:t>
            </a:r>
          </a:p>
          <a:p>
            <a:r>
              <a:rPr lang="en-US" altLang="ja-JP" sz="2800" dirty="0" smtClean="0"/>
              <a:t>1990</a:t>
            </a:r>
            <a:r>
              <a:rPr lang="ja-JP" altLang="en-US" sz="2800" dirty="0" smtClean="0"/>
              <a:t>年代後半</a:t>
            </a:r>
          </a:p>
          <a:p>
            <a:pPr>
              <a:buNone/>
            </a:pPr>
            <a:r>
              <a:rPr lang="ja-JP" altLang="en-US" sz="2800" dirty="0" smtClean="0"/>
              <a:t>　クラブ音楽の要素を取り入れた最先端のジャズ表現→</a:t>
            </a:r>
            <a:r>
              <a:rPr lang="ja-JP" altLang="en-US" sz="2800" dirty="0" smtClean="0">
                <a:solidFill>
                  <a:srgbClr val="FF0000"/>
                </a:solidFill>
              </a:rPr>
              <a:t>フューチャー・ジャズ</a:t>
            </a:r>
          </a:p>
          <a:p>
            <a:endParaRPr kumimoji="1" lang="ja-JP" alt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ジャズ</a:t>
            </a:r>
            <a:r>
              <a:rPr lang="ja-JP" altLang="en-US" dirty="0" smtClean="0"/>
              <a:t>が変わりゆく理由</a:t>
            </a:r>
            <a:br>
              <a:rPr lang="ja-JP" altLang="en-US" dirty="0" smtClean="0"/>
            </a:b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ジャズミュージシャン</a:t>
            </a:r>
            <a:r>
              <a:rPr lang="ja-JP" altLang="en-US" dirty="0" smtClean="0"/>
              <a:t>は、伝統的に決まった様式を重要視していない。</a:t>
            </a:r>
          </a:p>
          <a:p>
            <a:r>
              <a:rPr lang="ja-JP" altLang="en-US" dirty="0" smtClean="0"/>
              <a:t>アメリカのジャズの聴衆がミュージシャンに求めてきたものは、伝統や様式ではなく、新しさや刺激だったからで</a:t>
            </a:r>
            <a:r>
              <a:rPr lang="ja-JP" altLang="en-US" dirty="0" smtClean="0"/>
              <a:t>は・</a:t>
            </a:r>
            <a:r>
              <a:rPr lang="ja-JP" altLang="en-US" dirty="0" smtClean="0"/>
              <a:t>・・？（アメリカ自体が歴史と文化の浅い国であるから。）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r>
              <a:rPr lang="ja-JP" altLang="en-US" sz="6000" dirty="0" smtClean="0"/>
              <a:t>日本でのジャズの広がり</a:t>
            </a:r>
            <a:r>
              <a:rPr lang="ja-JP" altLang="en-US" dirty="0"/>
              <a:t/>
            </a:r>
            <a:br>
              <a:rPr lang="ja-JP" altLang="en-US" dirty="0"/>
            </a:br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784976" cy="6048672"/>
          </a:xfrm>
        </p:spPr>
        <p:txBody>
          <a:bodyPr>
            <a:noAutofit/>
          </a:bodyPr>
          <a:lstStyle/>
          <a:p>
            <a:pPr algn="l"/>
            <a:endParaRPr lang="en-US" altLang="ja-JP" sz="2400" dirty="0" smtClean="0">
              <a:solidFill>
                <a:schemeClr val="tx1"/>
              </a:solidFill>
              <a:latin typeface="+mn-ea"/>
            </a:endParaRPr>
          </a:p>
          <a:p>
            <a:pPr algn="l"/>
            <a:endParaRPr lang="en-US" altLang="ja-JP" sz="2400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1921</a:t>
            </a:r>
            <a:r>
              <a:rPr lang="ja-JP" altLang="ja-JP" sz="2400" dirty="0">
                <a:solidFill>
                  <a:schemeClr val="tx1"/>
                </a:solidFill>
                <a:latin typeface="+mn-ea"/>
              </a:rPr>
              <a:t>年：ジャズの</a:t>
            </a:r>
            <a:r>
              <a:rPr lang="ja-JP" altLang="ja-JP" sz="2400" dirty="0">
                <a:solidFill>
                  <a:srgbClr val="FF0000"/>
                </a:solidFill>
                <a:latin typeface="+mn-ea"/>
              </a:rPr>
              <a:t>日本上陸</a:t>
            </a:r>
          </a:p>
          <a:p>
            <a:pPr algn="l"/>
            <a:r>
              <a:rPr lang="ja-JP" altLang="ja-JP" sz="2400" dirty="0" smtClean="0">
                <a:solidFill>
                  <a:schemeClr val="tx1"/>
                </a:solidFill>
                <a:latin typeface="+mn-ea"/>
              </a:rPr>
              <a:t>政治家</a:t>
            </a:r>
            <a:r>
              <a:rPr lang="ja-JP" altLang="ja-JP" sz="2400" dirty="0">
                <a:solidFill>
                  <a:schemeClr val="tx1"/>
                </a:solidFill>
                <a:latin typeface="+mn-ea"/>
              </a:rPr>
              <a:t>の父の秘書として渡米した大学生、菊池滋彌がデキシーの</a:t>
            </a:r>
            <a:r>
              <a:rPr lang="ja-JP" altLang="ja-JP" sz="2400" dirty="0" smtClean="0">
                <a:solidFill>
                  <a:schemeClr val="tx1"/>
                </a:solidFill>
                <a:latin typeface="+mn-ea"/>
              </a:rPr>
              <a:t>レコードを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持ち帰る</a:t>
            </a:r>
            <a:endParaRPr lang="ja-JP" altLang="ja-JP" sz="2400" dirty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 </a:t>
            </a:r>
            <a:endParaRPr lang="ja-JP" altLang="ja-JP" sz="2400" dirty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1923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年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4</a:t>
            </a:r>
            <a:r>
              <a:rPr lang="ja-JP" altLang="ja-JP" sz="2400" dirty="0">
                <a:solidFill>
                  <a:schemeClr val="tx1"/>
                </a:solidFill>
                <a:latin typeface="+mn-ea"/>
              </a:rPr>
              <a:t>月：日本で初めてのプロジャズ・バンドが</a:t>
            </a:r>
            <a:r>
              <a:rPr lang="ja-JP" altLang="ja-JP" sz="2400" dirty="0">
                <a:solidFill>
                  <a:srgbClr val="FF0000"/>
                </a:solidFill>
                <a:latin typeface="+mn-ea"/>
              </a:rPr>
              <a:t>神戸</a:t>
            </a:r>
            <a:r>
              <a:rPr lang="ja-JP" altLang="ja-JP" sz="2400" dirty="0">
                <a:solidFill>
                  <a:schemeClr val="tx1"/>
                </a:solidFill>
                <a:latin typeface="+mn-ea"/>
              </a:rPr>
              <a:t>で旗揚げ</a:t>
            </a:r>
          </a:p>
          <a:p>
            <a:pPr algn="l"/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宝塚少女歌劇団</a:t>
            </a:r>
            <a:r>
              <a:rPr lang="ja-JP" altLang="ja-JP" sz="2400" dirty="0" smtClean="0">
                <a:solidFill>
                  <a:schemeClr val="tx1"/>
                </a:solidFill>
                <a:latin typeface="+mn-ea"/>
              </a:rPr>
              <a:t>オーケストラ</a:t>
            </a:r>
            <a:r>
              <a:rPr lang="ja-JP" altLang="ja-JP" sz="2400" dirty="0">
                <a:solidFill>
                  <a:schemeClr val="tx1"/>
                </a:solidFill>
                <a:latin typeface="+mn-ea"/>
              </a:rPr>
              <a:t>出身</a:t>
            </a:r>
            <a:r>
              <a:rPr lang="ja-JP" altLang="ja-JP" sz="2400" dirty="0" smtClean="0">
                <a:solidFill>
                  <a:schemeClr val="tx1"/>
                </a:solidFill>
                <a:latin typeface="+mn-ea"/>
              </a:rPr>
              <a:t>の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井田一郎</a:t>
            </a:r>
            <a:r>
              <a:rPr lang="ja-JP" altLang="ja-JP" sz="2400" dirty="0" smtClean="0">
                <a:solidFill>
                  <a:schemeClr val="tx1"/>
                </a:solidFill>
                <a:latin typeface="+mn-ea"/>
              </a:rPr>
              <a:t>を</a:t>
            </a:r>
            <a:r>
              <a:rPr lang="ja-JP" altLang="ja-JP" sz="2400" dirty="0">
                <a:solidFill>
                  <a:schemeClr val="tx1"/>
                </a:solidFill>
                <a:latin typeface="+mn-ea"/>
              </a:rPr>
              <a:t>リーダーとするラッフィング・スター・ジャズバンド</a:t>
            </a:r>
          </a:p>
          <a:p>
            <a:pPr algn="l"/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 </a:t>
            </a:r>
            <a:endParaRPr lang="ja-JP" altLang="ja-JP" sz="2400" dirty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1925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年</a:t>
            </a:r>
            <a:r>
              <a:rPr lang="ja-JP" altLang="ja-JP" sz="2400" dirty="0" smtClean="0">
                <a:solidFill>
                  <a:schemeClr val="tx1"/>
                </a:solidFill>
                <a:latin typeface="+mn-ea"/>
              </a:rPr>
              <a:t>：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大正天皇</a:t>
            </a:r>
            <a:r>
              <a:rPr lang="ja-JP" altLang="ja-JP" sz="2400" dirty="0" smtClean="0">
                <a:solidFill>
                  <a:schemeClr val="tx1"/>
                </a:solidFill>
                <a:latin typeface="+mn-ea"/>
              </a:rPr>
              <a:t>崩御</a:t>
            </a:r>
            <a:r>
              <a:rPr lang="ja-JP" altLang="ja-JP" sz="2400" dirty="0">
                <a:solidFill>
                  <a:schemeClr val="tx1"/>
                </a:solidFill>
                <a:latin typeface="+mn-ea"/>
              </a:rPr>
              <a:t>を理由に大阪市がダンスホールの営業を</a:t>
            </a: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1</a:t>
            </a:r>
            <a:r>
              <a:rPr lang="ja-JP" altLang="ja-JP" sz="2400" dirty="0">
                <a:solidFill>
                  <a:schemeClr val="tx1"/>
                </a:solidFill>
                <a:latin typeface="+mn-ea"/>
              </a:rPr>
              <a:t>年間停止したため、大阪を拠点としていた井田</a:t>
            </a:r>
            <a:r>
              <a:rPr lang="ja-JP" altLang="ja-JP" sz="2400" dirty="0" smtClean="0">
                <a:solidFill>
                  <a:schemeClr val="tx1"/>
                </a:solidFill>
                <a:latin typeface="+mn-ea"/>
              </a:rPr>
              <a:t>や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南里文雄</a:t>
            </a:r>
            <a:r>
              <a:rPr lang="ja-JP" altLang="ja-JP" sz="2400" dirty="0" smtClean="0">
                <a:solidFill>
                  <a:schemeClr val="tx1"/>
                </a:solidFill>
                <a:latin typeface="+mn-ea"/>
              </a:rPr>
              <a:t>ら</a:t>
            </a:r>
            <a:r>
              <a:rPr lang="ja-JP" altLang="ja-JP" sz="2400" dirty="0">
                <a:solidFill>
                  <a:schemeClr val="tx1"/>
                </a:solidFill>
                <a:latin typeface="+mn-ea"/>
              </a:rPr>
              <a:t>多くのプロジャズマン</a:t>
            </a:r>
            <a:r>
              <a:rPr lang="ja-JP" altLang="ja-JP" sz="2400" dirty="0" smtClean="0">
                <a:solidFill>
                  <a:schemeClr val="tx1"/>
                </a:solidFill>
                <a:latin typeface="+mn-ea"/>
              </a:rPr>
              <a:t>は</a:t>
            </a:r>
            <a:r>
              <a:rPr lang="ja-JP" altLang="en-US" sz="2400" dirty="0" smtClean="0">
                <a:solidFill>
                  <a:srgbClr val="FF0000"/>
                </a:solidFill>
                <a:latin typeface="+mn-ea"/>
              </a:rPr>
              <a:t>東京</a:t>
            </a:r>
            <a:r>
              <a:rPr lang="ja-JP" altLang="ja-JP" sz="2400" dirty="0" smtClean="0">
                <a:solidFill>
                  <a:schemeClr val="tx1"/>
                </a:solidFill>
                <a:latin typeface="+mn-ea"/>
              </a:rPr>
              <a:t>に</a:t>
            </a:r>
            <a:r>
              <a:rPr lang="ja-JP" altLang="ja-JP" sz="2400" dirty="0">
                <a:solidFill>
                  <a:schemeClr val="tx1"/>
                </a:solidFill>
                <a:latin typeface="+mn-ea"/>
              </a:rPr>
              <a:t>拠点を</a:t>
            </a:r>
            <a:r>
              <a:rPr lang="ja-JP" altLang="ja-JP" sz="2400" dirty="0" smtClean="0">
                <a:solidFill>
                  <a:schemeClr val="tx1"/>
                </a:solidFill>
                <a:latin typeface="+mn-ea"/>
              </a:rPr>
              <a:t>移す</a:t>
            </a:r>
            <a:endParaRPr lang="ja-JP" altLang="ja-JP" sz="2400" dirty="0">
              <a:solidFill>
                <a:schemeClr val="tx1"/>
              </a:solidFill>
              <a:latin typeface="+mn-ea"/>
            </a:endParaRPr>
          </a:p>
          <a:p>
            <a:pPr algn="l"/>
            <a:endParaRPr lang="en-US" altLang="ja-JP" sz="2400" dirty="0" smtClean="0">
              <a:solidFill>
                <a:schemeClr val="tx1"/>
              </a:solidFill>
              <a:latin typeface="+mn-ea"/>
            </a:endParaRPr>
          </a:p>
          <a:p>
            <a:pPr algn="l"/>
            <a:endParaRPr lang="en-US" altLang="ja-JP" sz="200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pPr algn="l"/>
            <a:r>
              <a:rPr lang="en-US" altLang="ja-JP" sz="2000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/>
            </a:r>
            <a:br>
              <a:rPr lang="en-US" altLang="ja-JP" sz="2000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</a:br>
            <a:endParaRPr kumimoji="1" lang="ja-JP" altLang="en-US" sz="200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16016" y="4725144"/>
            <a:ext cx="4283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ja-JP" altLang="en-US" dirty="0" smtClean="0">
                <a:latin typeface="+mn-ea"/>
              </a:rPr>
              <a:t>　　　　　</a:t>
            </a:r>
            <a:r>
              <a:rPr lang="ja-JP" altLang="en-US" sz="2000" dirty="0" smtClean="0">
                <a:latin typeface="+mn-ea"/>
              </a:rPr>
              <a:t>　　　　</a:t>
            </a:r>
            <a:endParaRPr lang="en-US" altLang="ja-JP" dirty="0" smtClean="0">
              <a:latin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2646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ja-JP" sz="2000" dirty="0">
                <a:latin typeface="+mn-ea"/>
              </a:rPr>
              <a:t> </a:t>
            </a:r>
            <a:endParaRPr lang="ja-JP" altLang="ja-JP" sz="2000" dirty="0">
              <a:latin typeface="+mn-ea"/>
            </a:endParaRPr>
          </a:p>
          <a:p>
            <a:pPr>
              <a:buNone/>
            </a:pPr>
            <a:endParaRPr lang="en-US" altLang="ja-JP" sz="2000" dirty="0" smtClean="0">
              <a:latin typeface="+mn-ea"/>
            </a:endParaRPr>
          </a:p>
          <a:p>
            <a:pPr>
              <a:buNone/>
            </a:pPr>
            <a:endParaRPr lang="en-US" altLang="ja-JP" sz="2000" dirty="0">
              <a:latin typeface="+mn-ea"/>
            </a:endParaRPr>
          </a:p>
          <a:p>
            <a:pPr>
              <a:buNone/>
            </a:pPr>
            <a:endParaRPr lang="en-US" altLang="ja-JP" sz="2000" dirty="0" smtClean="0">
              <a:latin typeface="+mn-ea"/>
            </a:endParaRPr>
          </a:p>
          <a:p>
            <a:pPr>
              <a:buNone/>
            </a:pPr>
            <a:endParaRPr lang="en-US" altLang="ja-JP" sz="2000" dirty="0">
              <a:latin typeface="+mn-ea"/>
            </a:endParaRPr>
          </a:p>
          <a:p>
            <a:pPr>
              <a:buNone/>
            </a:pPr>
            <a:endParaRPr lang="en-US" altLang="ja-JP" sz="2000" dirty="0" smtClean="0">
              <a:latin typeface="+mn-ea"/>
            </a:endParaRPr>
          </a:p>
          <a:p>
            <a:pPr>
              <a:buNone/>
            </a:pPr>
            <a:endParaRPr lang="en-US" altLang="ja-JP" sz="2000" dirty="0">
              <a:latin typeface="+mn-ea"/>
            </a:endParaRPr>
          </a:p>
          <a:p>
            <a:pPr>
              <a:buNone/>
            </a:pPr>
            <a:r>
              <a:rPr lang="ja-JP" altLang="en-US" sz="2000" dirty="0" smtClean="0">
                <a:latin typeface="+mn-ea"/>
              </a:rPr>
              <a:t>・</a:t>
            </a:r>
            <a:r>
              <a:rPr lang="en-US" altLang="ja-JP" sz="2000" dirty="0">
                <a:latin typeface="+mn-ea"/>
              </a:rPr>
              <a:t>1941</a:t>
            </a:r>
            <a:r>
              <a:rPr lang="ja-JP" altLang="ja-JP" sz="2000" dirty="0" smtClean="0">
                <a:latin typeface="+mn-ea"/>
              </a:rPr>
              <a:t>年</a:t>
            </a:r>
            <a:r>
              <a:rPr lang="ja-JP" altLang="ja-JP" sz="2000" dirty="0">
                <a:latin typeface="+mn-ea"/>
              </a:rPr>
              <a:t>：</a:t>
            </a:r>
            <a:r>
              <a:rPr lang="ja-JP" altLang="ja-JP" sz="2000" dirty="0">
                <a:solidFill>
                  <a:srgbClr val="FF0000"/>
                </a:solidFill>
                <a:latin typeface="+mn-ea"/>
              </a:rPr>
              <a:t>太平洋戦争</a:t>
            </a:r>
            <a:r>
              <a:rPr lang="ja-JP" altLang="ja-JP" sz="2000" dirty="0">
                <a:latin typeface="+mn-ea"/>
              </a:rPr>
              <a:t>突入</a:t>
            </a:r>
          </a:p>
          <a:p>
            <a:pPr>
              <a:buNone/>
            </a:pPr>
            <a:r>
              <a:rPr lang="en-US" altLang="ja-JP" sz="2000" dirty="0">
                <a:latin typeface="+mn-ea"/>
              </a:rPr>
              <a:t> </a:t>
            </a:r>
            <a:endParaRPr lang="ja-JP" altLang="ja-JP" sz="2000" dirty="0">
              <a:latin typeface="+mn-ea"/>
            </a:endParaRPr>
          </a:p>
          <a:p>
            <a:pPr>
              <a:buNone/>
            </a:pPr>
            <a:r>
              <a:rPr lang="ja-JP" altLang="en-US" sz="2000" dirty="0" smtClean="0">
                <a:latin typeface="+mn-ea"/>
              </a:rPr>
              <a:t>・</a:t>
            </a:r>
            <a:r>
              <a:rPr lang="en-US" altLang="ja-JP" sz="2000" dirty="0">
                <a:latin typeface="+mn-ea"/>
              </a:rPr>
              <a:t>1943</a:t>
            </a:r>
            <a:r>
              <a:rPr lang="ja-JP" altLang="ja-JP" sz="2000" dirty="0" smtClean="0">
                <a:latin typeface="+mn-ea"/>
              </a:rPr>
              <a:t>年</a:t>
            </a:r>
            <a:r>
              <a:rPr lang="ja-JP" altLang="ja-JP" sz="2000" dirty="0">
                <a:latin typeface="+mn-ea"/>
              </a:rPr>
              <a:t>：ジャズ・レコード発売、演奏禁止と米英国の曲全面</a:t>
            </a:r>
            <a:r>
              <a:rPr lang="ja-JP" altLang="ja-JP" sz="2000" dirty="0" smtClean="0">
                <a:latin typeface="+mn-ea"/>
              </a:rPr>
              <a:t>禁止</a:t>
            </a:r>
            <a:endParaRPr lang="en-US" altLang="ja-JP" sz="2000" dirty="0" smtClean="0">
              <a:latin typeface="+mn-ea"/>
            </a:endParaRPr>
          </a:p>
          <a:p>
            <a:pPr>
              <a:buNone/>
            </a:pPr>
            <a:r>
              <a:rPr lang="en-US" altLang="ja-JP" sz="2000" dirty="0" smtClean="0">
                <a:latin typeface="+mn-ea"/>
              </a:rPr>
              <a:t>  </a:t>
            </a:r>
            <a:r>
              <a:rPr lang="ja-JP" altLang="en-US" sz="2000" dirty="0" smtClean="0">
                <a:latin typeface="+mn-ea"/>
              </a:rPr>
              <a:t>→</a:t>
            </a:r>
            <a:r>
              <a:rPr lang="ja-JP" altLang="ja-JP" sz="2000" dirty="0" smtClean="0">
                <a:latin typeface="+mn-ea"/>
              </a:rPr>
              <a:t>ジャズ</a:t>
            </a:r>
            <a:r>
              <a:rPr lang="ja-JP" altLang="ja-JP" sz="2000" dirty="0">
                <a:latin typeface="+mn-ea"/>
              </a:rPr>
              <a:t>は敵国音楽、亡国音楽と</a:t>
            </a:r>
            <a:r>
              <a:rPr lang="ja-JP" altLang="ja-JP" sz="2000" dirty="0" smtClean="0">
                <a:latin typeface="+mn-ea"/>
              </a:rPr>
              <a:t>決めつけられ、</a:t>
            </a:r>
            <a:r>
              <a:rPr lang="ja-JP" altLang="ja-JP" sz="2000" dirty="0">
                <a:latin typeface="+mn-ea"/>
              </a:rPr>
              <a:t>演奏も聴く</a:t>
            </a:r>
            <a:r>
              <a:rPr lang="ja-JP" altLang="ja-JP" sz="2000" dirty="0" smtClean="0">
                <a:latin typeface="+mn-ea"/>
              </a:rPr>
              <a:t>こと</a:t>
            </a:r>
            <a:r>
              <a:rPr lang="ja-JP" altLang="en-US" sz="2000" dirty="0" smtClean="0">
                <a:latin typeface="+mn-ea"/>
              </a:rPr>
              <a:t>を</a:t>
            </a:r>
            <a:r>
              <a:rPr lang="ja-JP" altLang="ja-JP" sz="2000" dirty="0" smtClean="0">
                <a:latin typeface="+mn-ea"/>
              </a:rPr>
              <a:t>禁止</a:t>
            </a:r>
            <a:endParaRPr lang="en-US" altLang="ja-JP" sz="2000" dirty="0" smtClean="0">
              <a:latin typeface="+mn-ea"/>
            </a:endParaRPr>
          </a:p>
          <a:p>
            <a:pPr>
              <a:buNone/>
            </a:pPr>
            <a:r>
              <a:rPr lang="ja-JP" altLang="en-US" sz="2000" dirty="0">
                <a:latin typeface="+mn-ea"/>
              </a:rPr>
              <a:t>　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ja-JP" altLang="ja-JP" sz="2000" dirty="0" smtClean="0">
                <a:latin typeface="+mn-ea"/>
              </a:rPr>
              <a:t>唯一</a:t>
            </a:r>
            <a:r>
              <a:rPr lang="en-US" altLang="ja-JP" sz="2000" dirty="0">
                <a:latin typeface="+mn-ea"/>
              </a:rPr>
              <a:t>NHK</a:t>
            </a:r>
            <a:r>
              <a:rPr lang="ja-JP" altLang="ja-JP" sz="2000" dirty="0">
                <a:latin typeface="+mn-ea"/>
              </a:rPr>
              <a:t>放送で敵の米兵に向け「謀略放送」の中でジャズ演奏が</a:t>
            </a:r>
            <a:r>
              <a:rPr lang="ja-JP" altLang="ja-JP" sz="2000" dirty="0" smtClean="0">
                <a:latin typeface="+mn-ea"/>
              </a:rPr>
              <a:t>行われる</a:t>
            </a:r>
            <a:r>
              <a:rPr lang="en-US" altLang="ja-JP" sz="2000" dirty="0">
                <a:latin typeface="+mn-ea"/>
              </a:rPr>
              <a:t> </a:t>
            </a:r>
            <a:endParaRPr lang="ja-JP" altLang="ja-JP" sz="2000" dirty="0">
              <a:latin typeface="+mn-ea"/>
            </a:endParaRPr>
          </a:p>
          <a:p>
            <a:pPr>
              <a:buNone/>
            </a:pPr>
            <a:endParaRPr lang="en-US" altLang="ja-JP" sz="2000" dirty="0" smtClean="0">
              <a:latin typeface="+mn-ea"/>
            </a:endParaRPr>
          </a:p>
          <a:p>
            <a:pPr>
              <a:buNone/>
            </a:pPr>
            <a:endParaRPr lang="en-US" altLang="ja-JP" sz="2000" dirty="0" smtClean="0">
              <a:latin typeface="+mn-ea"/>
            </a:endParaRPr>
          </a:p>
          <a:p>
            <a:pPr>
              <a:buNone/>
            </a:pPr>
            <a:r>
              <a:rPr lang="ja-JP" altLang="en-US" sz="2000" dirty="0" smtClean="0"/>
              <a:t>　　</a:t>
            </a:r>
            <a:r>
              <a:rPr lang="ja-JP" altLang="ja-JP" sz="2000" dirty="0" smtClean="0"/>
              <a:t>特攻</a:t>
            </a:r>
            <a:r>
              <a:rPr lang="ja-JP" altLang="ja-JP" sz="2000" dirty="0"/>
              <a:t>隊員の</a:t>
            </a:r>
            <a:r>
              <a:rPr lang="ja-JP" altLang="ja-JP" sz="2000" dirty="0" smtClean="0"/>
              <a:t>川柳</a:t>
            </a:r>
            <a:endParaRPr lang="en-US" altLang="ja-JP" sz="2000" dirty="0" smtClean="0"/>
          </a:p>
          <a:p>
            <a:pPr>
              <a:buNone/>
            </a:pPr>
            <a:r>
              <a:rPr lang="ja-JP" altLang="ja-JP" sz="2000" dirty="0" smtClean="0"/>
              <a:t>「</a:t>
            </a:r>
            <a:r>
              <a:rPr lang="ja-JP" altLang="ja-JP" sz="2000" dirty="0"/>
              <a:t>アメリカと戦</a:t>
            </a:r>
            <a:r>
              <a:rPr lang="ja-JP" altLang="ja-JP" sz="2000" dirty="0" err="1"/>
              <a:t>ふ</a:t>
            </a:r>
            <a:r>
              <a:rPr lang="ja-JP" altLang="ja-JP" sz="2000" dirty="0"/>
              <a:t>奴がジャズを聞き」「ジャズ恋し早く平和が来ればよい</a:t>
            </a:r>
            <a:r>
              <a:rPr lang="ja-JP" altLang="ja-JP" sz="2000" dirty="0" smtClean="0"/>
              <a:t>」</a:t>
            </a:r>
            <a:r>
              <a:rPr lang="en-US" altLang="ja-JP" sz="2000" dirty="0"/>
              <a:t> </a:t>
            </a:r>
            <a:endParaRPr lang="ja-JP" altLang="ja-JP" sz="2000" dirty="0"/>
          </a:p>
          <a:p>
            <a:pPr>
              <a:buNone/>
            </a:pPr>
            <a:endParaRPr lang="en-US" altLang="ja-JP" sz="2000" dirty="0" smtClean="0">
              <a:latin typeface="+mn-ea"/>
            </a:endParaRPr>
          </a:p>
          <a:p>
            <a:pPr>
              <a:buNone/>
            </a:pPr>
            <a:endParaRPr kumimoji="1" lang="ja-JP" altLang="en-US" sz="240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4" name="円形吹き出し 3"/>
          <p:cNvSpPr/>
          <p:nvPr/>
        </p:nvSpPr>
        <p:spPr>
          <a:xfrm>
            <a:off x="4139952" y="260648"/>
            <a:ext cx="5004048" cy="1872208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ja-JP" altLang="en-US" b="1" dirty="0" smtClean="0">
                <a:solidFill>
                  <a:srgbClr val="0070C0"/>
                </a:solidFill>
                <a:latin typeface="+mn-ea"/>
              </a:rPr>
              <a:t>　　　　　</a:t>
            </a:r>
            <a:endParaRPr lang="en-US" altLang="ja-JP" b="1" dirty="0" smtClean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355976" y="476672"/>
            <a:ext cx="4680520" cy="1224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ja-JP" altLang="en-US" b="1" dirty="0" smtClean="0">
                <a:solidFill>
                  <a:srgbClr val="0070C0"/>
                </a:solidFill>
                <a:latin typeface="+mn-ea"/>
              </a:rPr>
              <a:t>　　　　　　　　　　　</a:t>
            </a:r>
            <a:r>
              <a:rPr lang="ja-JP" altLang="en-US" sz="2000" b="1" dirty="0" smtClean="0">
                <a:solidFill>
                  <a:srgbClr val="0070C0"/>
                </a:solidFill>
                <a:latin typeface="+mn-ea"/>
              </a:rPr>
              <a:t>＜</a:t>
            </a:r>
            <a:r>
              <a:rPr lang="ja-JP" altLang="ja-JP" sz="2000" b="1" dirty="0" smtClean="0">
                <a:solidFill>
                  <a:srgbClr val="0070C0"/>
                </a:solidFill>
                <a:latin typeface="+mn-ea"/>
              </a:rPr>
              <a:t>戦前</a:t>
            </a:r>
            <a:r>
              <a:rPr lang="ja-JP" altLang="en-US" sz="2000" b="1" dirty="0" smtClean="0">
                <a:solidFill>
                  <a:srgbClr val="0070C0"/>
                </a:solidFill>
                <a:latin typeface="+mn-ea"/>
              </a:rPr>
              <a:t>＞</a:t>
            </a:r>
            <a:endParaRPr lang="en-US" altLang="ja-JP" sz="2000" b="1" dirty="0" smtClean="0">
              <a:solidFill>
                <a:srgbClr val="0070C0"/>
              </a:solidFill>
              <a:latin typeface="+mn-ea"/>
            </a:endParaRPr>
          </a:p>
          <a:p>
            <a:pPr>
              <a:buNone/>
            </a:pPr>
            <a:r>
              <a:rPr lang="ja-JP" altLang="ja-JP" b="1" dirty="0" smtClean="0">
                <a:latin typeface="+mn-ea"/>
              </a:rPr>
              <a:t>国産ジャズ・レコードの中には著しくレベルの低</a:t>
            </a:r>
            <a:r>
              <a:rPr lang="ja-JP" altLang="en-US" b="1" dirty="0" smtClean="0">
                <a:latin typeface="+mn-ea"/>
              </a:rPr>
              <a:t>い</a:t>
            </a:r>
            <a:r>
              <a:rPr lang="ja-JP" altLang="ja-JP" b="1" dirty="0" smtClean="0">
                <a:latin typeface="+mn-ea"/>
              </a:rPr>
              <a:t>ものも多数見受けられ</a:t>
            </a:r>
            <a:r>
              <a:rPr lang="ja-JP" altLang="en-US" b="1" dirty="0" smtClean="0">
                <a:latin typeface="+mn-ea"/>
              </a:rPr>
              <a:t>た</a:t>
            </a:r>
            <a:r>
              <a:rPr lang="ja-JP" altLang="ja-JP" b="1" dirty="0" smtClean="0">
                <a:latin typeface="+mn-ea"/>
              </a:rPr>
              <a:t>が、それでも着実にファンを増やした</a:t>
            </a:r>
            <a:r>
              <a:rPr lang="ja-JP" altLang="en-US" b="1" dirty="0" smtClean="0">
                <a:latin typeface="+mn-ea"/>
              </a:rPr>
              <a:t>。</a:t>
            </a:r>
            <a:endParaRPr lang="en-US" altLang="ja-JP" b="1" dirty="0" smtClean="0">
              <a:latin typeface="+mn-ea"/>
            </a:endParaRPr>
          </a:p>
        </p:txBody>
      </p:sp>
      <p:pic>
        <p:nvPicPr>
          <p:cNvPr id="6" name="Picture 2" descr="http://upload.wikimedia.org/wikipedia/commons/thumb/b/bb/%E4%BA%8C%E6%9D%91%E5%AE%9A%E4%B8%80.jpg/200px-%E4%BA%8C%E6%9D%91%E5%AE%9A%E4%B8%8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04664"/>
            <a:ext cx="1174599" cy="1656184"/>
          </a:xfrm>
          <a:prstGeom prst="rect">
            <a:avLst/>
          </a:prstGeom>
          <a:noFill/>
        </p:spPr>
      </p:pic>
      <p:pic>
        <p:nvPicPr>
          <p:cNvPr id="7" name="Picture 4" descr="Noriko Awaya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5736" y="404664"/>
            <a:ext cx="1217782" cy="1656184"/>
          </a:xfrm>
          <a:prstGeom prst="rect">
            <a:avLst/>
          </a:prstGeom>
          <a:noFill/>
        </p:spPr>
      </p:pic>
      <p:sp>
        <p:nvSpPr>
          <p:cNvPr id="8" name="テキスト ボックス 7"/>
          <p:cNvSpPr txBox="1"/>
          <p:nvPr/>
        </p:nvSpPr>
        <p:spPr>
          <a:xfrm>
            <a:off x="467544" y="220486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ＭＳ 明朝" pitchFamily="17" charset="-128"/>
                <a:ea typeface="ＭＳ 明朝" pitchFamily="17" charset="-128"/>
              </a:rPr>
              <a:t>二村定一</a:t>
            </a:r>
            <a:endParaRPr kumimoji="1" lang="ja-JP" altLang="en-US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23728" y="220486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ＭＳ 明朝" pitchFamily="17" charset="-128"/>
                <a:ea typeface="ＭＳ 明朝" pitchFamily="17" charset="-128"/>
              </a:rPr>
              <a:t>淡谷のり子</a:t>
            </a:r>
            <a:endParaRPr kumimoji="1" lang="ja-JP" altLang="en-US" b="1" dirty="0">
              <a:latin typeface="ＭＳ 明朝" pitchFamily="17" charset="-128"/>
              <a:ea typeface="ＭＳ 明朝" pitchFamily="17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16632"/>
            <a:ext cx="9036496" cy="655272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ja-JP" dirty="0" smtClean="0">
              <a:latin typeface="+mn-ea"/>
            </a:endParaRPr>
          </a:p>
          <a:p>
            <a:pPr>
              <a:buNone/>
            </a:pPr>
            <a:endParaRPr lang="en-US" altLang="ja-JP" dirty="0">
              <a:latin typeface="+mn-ea"/>
            </a:endParaRPr>
          </a:p>
          <a:p>
            <a:pPr>
              <a:buNone/>
            </a:pPr>
            <a:endParaRPr lang="en-US" altLang="ja-JP" dirty="0" smtClean="0">
              <a:latin typeface="+mn-ea"/>
            </a:endParaRPr>
          </a:p>
          <a:p>
            <a:pPr>
              <a:buNone/>
            </a:pPr>
            <a:endParaRPr lang="en-US" altLang="ja-JP" dirty="0">
              <a:latin typeface="+mn-ea"/>
            </a:endParaRPr>
          </a:p>
          <a:p>
            <a:pPr>
              <a:buNone/>
            </a:pPr>
            <a:endParaRPr lang="en-US" altLang="ja-JP" dirty="0" smtClean="0">
              <a:latin typeface="+mn-ea"/>
            </a:endParaRPr>
          </a:p>
          <a:p>
            <a:pPr>
              <a:buNone/>
            </a:pPr>
            <a:endParaRPr lang="en-US" altLang="ja-JP" sz="2000" dirty="0" smtClean="0">
              <a:latin typeface="+mn-ea"/>
            </a:endParaRPr>
          </a:p>
          <a:p>
            <a:pPr>
              <a:buNone/>
            </a:pPr>
            <a:endParaRPr lang="en-US" altLang="ja-JP" sz="2000" dirty="0">
              <a:latin typeface="+mn-ea"/>
            </a:endParaRPr>
          </a:p>
          <a:p>
            <a:pPr>
              <a:buNone/>
            </a:pPr>
            <a:endParaRPr lang="en-US" altLang="ja-JP" sz="2000" dirty="0" smtClean="0">
              <a:latin typeface="+mn-ea"/>
            </a:endParaRPr>
          </a:p>
          <a:p>
            <a:pPr>
              <a:buNone/>
            </a:pPr>
            <a:r>
              <a:rPr lang="ja-JP" altLang="en-US" sz="2000" dirty="0">
                <a:latin typeface="+mn-ea"/>
              </a:rPr>
              <a:t>　</a:t>
            </a:r>
            <a:r>
              <a:rPr lang="ja-JP" altLang="en-US" sz="2000" dirty="0" smtClean="0">
                <a:latin typeface="+mn-ea"/>
              </a:rPr>
              <a:t>　　　　　　　　　　 笠置シヅ子　　　　　　江利チエミ　　　　　ジョージ川口</a:t>
            </a:r>
            <a:endParaRPr lang="en-US" altLang="ja-JP" sz="2000" dirty="0">
              <a:latin typeface="+mn-ea"/>
            </a:endParaRPr>
          </a:p>
          <a:p>
            <a:pPr>
              <a:buNone/>
            </a:pPr>
            <a:r>
              <a:rPr lang="ja-JP" altLang="en-US" sz="2000" dirty="0" smtClean="0"/>
              <a:t>　　　</a:t>
            </a:r>
            <a:r>
              <a:rPr lang="ja-JP" altLang="en-US" sz="1600" b="1" dirty="0" smtClean="0"/>
              <a:t>　　　　　　　　　　</a:t>
            </a:r>
            <a:r>
              <a:rPr lang="en-US" altLang="ja-JP" sz="1600" b="1" dirty="0" smtClean="0"/>
              <a:t>(</a:t>
            </a:r>
            <a:r>
              <a:rPr lang="ja-JP" altLang="en-US" sz="1600" b="1" dirty="0" smtClean="0"/>
              <a:t>ブギの女王</a:t>
            </a:r>
            <a:r>
              <a:rPr lang="en-US" altLang="ja-JP" sz="1600" b="1" dirty="0" smtClean="0"/>
              <a:t>)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　　</a:t>
            </a:r>
            <a:r>
              <a:rPr lang="ja-JP" altLang="ja-JP" sz="4400" dirty="0" smtClean="0">
                <a:solidFill>
                  <a:srgbClr val="FF0000"/>
                </a:solidFill>
              </a:rPr>
              <a:t>ジャズ</a:t>
            </a:r>
            <a:r>
              <a:rPr lang="ja-JP" altLang="ja-JP" sz="4400" dirty="0">
                <a:solidFill>
                  <a:srgbClr val="FF0000"/>
                </a:solidFill>
              </a:rPr>
              <a:t>が大衆化</a:t>
            </a:r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円形吹き出し 3"/>
          <p:cNvSpPr/>
          <p:nvPr/>
        </p:nvSpPr>
        <p:spPr>
          <a:xfrm>
            <a:off x="467544" y="116632"/>
            <a:ext cx="8280920" cy="1656184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endParaRPr lang="en-US" altLang="ja-JP" sz="2000" dirty="0" smtClean="0">
              <a:latin typeface="+mn-ea"/>
            </a:endParaRPr>
          </a:p>
          <a:p>
            <a:pPr>
              <a:buNone/>
            </a:pPr>
            <a:endParaRPr lang="en-US" altLang="ja-JP" sz="2000" dirty="0">
              <a:latin typeface="+mn-ea"/>
            </a:endParaRPr>
          </a:p>
          <a:p>
            <a:pPr>
              <a:buNone/>
            </a:pPr>
            <a:endParaRPr lang="en-US" altLang="ja-JP" sz="2000" dirty="0" smtClean="0">
              <a:latin typeface="+mn-ea"/>
            </a:endParaRPr>
          </a:p>
          <a:p>
            <a:pPr>
              <a:buNone/>
            </a:pPr>
            <a:endParaRPr lang="en-US" altLang="ja-JP" sz="2000" dirty="0">
              <a:latin typeface="+mn-ea"/>
            </a:endParaRPr>
          </a:p>
          <a:p>
            <a:pPr>
              <a:buNone/>
            </a:pPr>
            <a:endParaRPr lang="en-US" altLang="ja-JP" sz="2000" dirty="0" smtClean="0">
              <a:latin typeface="+mn-ea"/>
            </a:endParaRPr>
          </a:p>
          <a:p>
            <a:pPr>
              <a:buNone/>
            </a:pPr>
            <a:r>
              <a:rPr lang="ja-JP" altLang="en-US" sz="2000" dirty="0" smtClean="0">
                <a:latin typeface="+mn-ea"/>
              </a:rPr>
              <a:t>　　　　　　</a:t>
            </a:r>
            <a:r>
              <a:rPr lang="ja-JP" altLang="en-US" sz="2000" dirty="0" smtClean="0">
                <a:solidFill>
                  <a:srgbClr val="0070C0"/>
                </a:solidFill>
                <a:latin typeface="+mn-ea"/>
              </a:rPr>
              <a:t>　</a:t>
            </a:r>
            <a:endParaRPr lang="ja-JP" altLang="ja-JP" sz="2000" dirty="0" smtClean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5576" y="332656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ja-JP" altLang="en-US" sz="2000" dirty="0" smtClean="0">
                <a:solidFill>
                  <a:srgbClr val="0070C0"/>
                </a:solidFill>
                <a:latin typeface="+mn-ea"/>
              </a:rPr>
              <a:t>　　　　　　　　　　　　　　　　　　　＜</a:t>
            </a:r>
            <a:r>
              <a:rPr lang="ja-JP" altLang="ja-JP" sz="2000" dirty="0" smtClean="0">
                <a:solidFill>
                  <a:srgbClr val="0070C0"/>
                </a:solidFill>
                <a:latin typeface="+mn-ea"/>
              </a:rPr>
              <a:t>戦後</a:t>
            </a:r>
            <a:r>
              <a:rPr lang="ja-JP" altLang="en-US" sz="2000" dirty="0" smtClean="0">
                <a:solidFill>
                  <a:srgbClr val="0070C0"/>
                </a:solidFill>
                <a:latin typeface="+mn-ea"/>
              </a:rPr>
              <a:t>＞</a:t>
            </a:r>
            <a:endParaRPr lang="en-US" altLang="ja-JP" sz="2000" dirty="0" smtClean="0">
              <a:solidFill>
                <a:srgbClr val="0070C0"/>
              </a:solidFill>
              <a:latin typeface="+mn-ea"/>
            </a:endParaRPr>
          </a:p>
          <a:p>
            <a:pPr>
              <a:buNone/>
            </a:pPr>
            <a:r>
              <a:rPr lang="ja-JP" altLang="ja-JP" sz="2000" dirty="0" smtClean="0">
                <a:latin typeface="+mn-ea"/>
              </a:rPr>
              <a:t>日本はアメリカを中心とした進駐軍に占領され、その後も米軍基地が置かれたことで、ジャズを含むアメリカ文化が、本格的に日本に流れ込</a:t>
            </a:r>
            <a:r>
              <a:rPr lang="ja-JP" altLang="en-US" sz="2000" dirty="0" smtClean="0">
                <a:latin typeface="+mn-ea"/>
              </a:rPr>
              <a:t>む</a:t>
            </a:r>
            <a:endParaRPr lang="ja-JP" altLang="ja-JP" sz="2000" dirty="0" smtClean="0">
              <a:latin typeface="+mn-ea"/>
            </a:endParaRPr>
          </a:p>
        </p:txBody>
      </p:sp>
      <p:pic>
        <p:nvPicPr>
          <p:cNvPr id="16386" name="Picture 2" descr="Shizuko Kasagi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2132856"/>
            <a:ext cx="1381125" cy="1905000"/>
          </a:xfrm>
          <a:prstGeom prst="rect">
            <a:avLst/>
          </a:prstGeom>
          <a:noFill/>
        </p:spPr>
      </p:pic>
      <p:pic>
        <p:nvPicPr>
          <p:cNvPr id="16388" name="Picture 4" descr="『猛獣使いの少女』 1952年">
            <a:hlinkClick r:id="rId5" tooltip="『猛獣使いの少女』 1952年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7904" y="2420888"/>
            <a:ext cx="1809750" cy="1428750"/>
          </a:xfrm>
          <a:prstGeom prst="rect">
            <a:avLst/>
          </a:prstGeom>
          <a:noFill/>
        </p:spPr>
      </p:pic>
      <p:pic>
        <p:nvPicPr>
          <p:cNvPr id="16390" name="Picture 6" descr="http://ord.yahoo.co.jp/o/image/SIG=12kr0i0hj/EXP=1306644089;_ylc=X3IDMgRmc3QDMARpZHgDMARvaWQDQU5kOUdjVF9kUE5tcWlwcDhla2VaSV80ODBNb3RnUTA5cVpTaHZiX2dIZHcxOWhaQ2JqZC1RVm0wUGRYOWcEcAM0NEs0NDRPbjQ0Tzg0NEs0NWJlZDVZLmoEcG9zAzExBHNlYwNzaHcEc2xrA3Jp/*-http%3A/www.nhk.or.jp/archives/anohito/past/2005/images/071_p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8144" y="2204864"/>
            <a:ext cx="2208245" cy="1656184"/>
          </a:xfrm>
          <a:prstGeom prst="rect">
            <a:avLst/>
          </a:prstGeom>
          <a:noFill/>
        </p:spPr>
      </p:pic>
      <p:sp>
        <p:nvSpPr>
          <p:cNvPr id="9" name="左カーブ矢印 8"/>
          <p:cNvSpPr/>
          <p:nvPr/>
        </p:nvSpPr>
        <p:spPr>
          <a:xfrm>
            <a:off x="7020272" y="4869160"/>
            <a:ext cx="1440160" cy="144016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右カーブ矢印 9"/>
          <p:cNvSpPr/>
          <p:nvPr/>
        </p:nvSpPr>
        <p:spPr>
          <a:xfrm>
            <a:off x="755576" y="5013176"/>
            <a:ext cx="1800200" cy="129614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0"/>
            <a:ext cx="8964488" cy="67413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ja-JP" altLang="ja-JP" dirty="0"/>
          </a:p>
          <a:p>
            <a:endParaRPr lang="ja-JP" altLang="ja-JP" dirty="0">
              <a:latin typeface="+mn-ea"/>
            </a:endParaRPr>
          </a:p>
          <a:p>
            <a:pPr>
              <a:buNone/>
            </a:pPr>
            <a:r>
              <a:rPr lang="ja-JP" altLang="en-US" dirty="0" smtClean="0">
                <a:latin typeface="+mn-ea"/>
              </a:rPr>
              <a:t>・</a:t>
            </a:r>
            <a:r>
              <a:rPr lang="en-US" altLang="ja-JP" dirty="0" smtClean="0">
                <a:latin typeface="+mn-ea"/>
              </a:rPr>
              <a:t>1951</a:t>
            </a:r>
            <a:r>
              <a:rPr lang="ja-JP" altLang="ja-JP" dirty="0">
                <a:latin typeface="+mn-ea"/>
              </a:rPr>
              <a:t>年：講和条約締結と共にラジオ放送も民間放送が始まり、年々</a:t>
            </a:r>
            <a:r>
              <a:rPr lang="ja-JP" altLang="ja-JP" dirty="0" smtClean="0">
                <a:latin typeface="+mn-ea"/>
              </a:rPr>
              <a:t>ディ</a:t>
            </a:r>
            <a:r>
              <a:rPr lang="ja-JP" altLang="en-US" dirty="0" smtClean="0">
                <a:latin typeface="+mn-ea"/>
              </a:rPr>
              <a:t>ス</a:t>
            </a:r>
            <a:r>
              <a:rPr lang="ja-JP" altLang="ja-JP" dirty="0" smtClean="0">
                <a:latin typeface="+mn-ea"/>
              </a:rPr>
              <a:t>ク</a:t>
            </a:r>
            <a:r>
              <a:rPr lang="ja-JP" altLang="en-US" dirty="0">
                <a:latin typeface="+mn-ea"/>
              </a:rPr>
              <a:t>・</a:t>
            </a:r>
            <a:r>
              <a:rPr lang="ja-JP" altLang="ja-JP" dirty="0" smtClean="0">
                <a:latin typeface="+mn-ea"/>
              </a:rPr>
              <a:t>ジョッキー</a:t>
            </a:r>
            <a:r>
              <a:rPr lang="ja-JP" altLang="ja-JP" dirty="0">
                <a:latin typeface="+mn-ea"/>
              </a:rPr>
              <a:t>が盛んになり</a:t>
            </a:r>
            <a:r>
              <a:rPr lang="ja-JP" altLang="ja-JP" dirty="0" smtClean="0">
                <a:latin typeface="+mn-ea"/>
              </a:rPr>
              <a:t>、歌手</a:t>
            </a:r>
            <a:r>
              <a:rPr lang="ja-JP" altLang="ja-JP" dirty="0">
                <a:latin typeface="+mn-ea"/>
              </a:rPr>
              <a:t>達は、フランク・シナトラ、ドリス・デェイなどのヒット曲の日本語盤を</a:t>
            </a:r>
            <a:r>
              <a:rPr lang="ja-JP" altLang="ja-JP" dirty="0" smtClean="0">
                <a:latin typeface="+mn-ea"/>
              </a:rPr>
              <a:t>発売</a:t>
            </a:r>
            <a:endParaRPr lang="ja-JP" altLang="ja-JP" dirty="0">
              <a:latin typeface="+mn-ea"/>
            </a:endParaRPr>
          </a:p>
          <a:p>
            <a:pPr>
              <a:buNone/>
            </a:pPr>
            <a:endParaRPr lang="ja-JP" altLang="ja-JP" dirty="0">
              <a:latin typeface="+mn-ea"/>
            </a:endParaRPr>
          </a:p>
          <a:p>
            <a:pPr>
              <a:buNone/>
            </a:pPr>
            <a:r>
              <a:rPr lang="ja-JP" altLang="en-US" dirty="0" smtClean="0">
                <a:latin typeface="+mn-ea"/>
              </a:rPr>
              <a:t>・</a:t>
            </a:r>
            <a:r>
              <a:rPr lang="en-US" altLang="ja-JP" dirty="0" smtClean="0">
                <a:latin typeface="+mn-ea"/>
              </a:rPr>
              <a:t>1952</a:t>
            </a:r>
            <a:r>
              <a:rPr lang="ja-JP" altLang="ja-JP" dirty="0">
                <a:latin typeface="+mn-ea"/>
              </a:rPr>
              <a:t>年～</a:t>
            </a:r>
            <a:r>
              <a:rPr lang="en-US" altLang="ja-JP" dirty="0">
                <a:latin typeface="+mn-ea"/>
              </a:rPr>
              <a:t>53</a:t>
            </a:r>
            <a:r>
              <a:rPr lang="ja-JP" altLang="ja-JP" dirty="0" smtClean="0">
                <a:latin typeface="+mn-ea"/>
              </a:rPr>
              <a:t>年</a:t>
            </a:r>
            <a:r>
              <a:rPr lang="ja-JP" altLang="en-US" dirty="0" smtClean="0">
                <a:latin typeface="+mn-ea"/>
              </a:rPr>
              <a:t>：</a:t>
            </a:r>
            <a:r>
              <a:rPr lang="ja-JP" altLang="ja-JP" dirty="0" smtClean="0">
                <a:solidFill>
                  <a:srgbClr val="FF0000"/>
                </a:solidFill>
                <a:latin typeface="+mn-ea"/>
              </a:rPr>
              <a:t>第二次</a:t>
            </a:r>
            <a:r>
              <a:rPr lang="ja-JP" altLang="ja-JP" dirty="0">
                <a:solidFill>
                  <a:srgbClr val="FF0000"/>
                </a:solidFill>
                <a:latin typeface="+mn-ea"/>
              </a:rPr>
              <a:t>ジャズ・ブーム</a:t>
            </a:r>
            <a:r>
              <a:rPr lang="ja-JP" altLang="ja-JP" dirty="0">
                <a:latin typeface="+mn-ea"/>
              </a:rPr>
              <a:t>の到来</a:t>
            </a:r>
            <a:r>
              <a:rPr lang="en-US" altLang="ja-JP" dirty="0">
                <a:latin typeface="+mn-ea"/>
              </a:rPr>
              <a:t/>
            </a:r>
            <a:br>
              <a:rPr lang="en-US" altLang="ja-JP" dirty="0">
                <a:latin typeface="+mn-ea"/>
              </a:rPr>
            </a:br>
            <a:r>
              <a:rPr lang="ja-JP" altLang="en-US" dirty="0" smtClean="0">
                <a:latin typeface="+mn-ea"/>
              </a:rPr>
              <a:t>　</a:t>
            </a:r>
            <a:r>
              <a:rPr lang="ja-JP" altLang="ja-JP" sz="2600" dirty="0" smtClean="0">
                <a:latin typeface="+mn-ea"/>
              </a:rPr>
              <a:t>ポップス</a:t>
            </a:r>
            <a:r>
              <a:rPr lang="ja-JP" altLang="ja-JP" sz="2600" dirty="0">
                <a:latin typeface="+mn-ea"/>
              </a:rPr>
              <a:t>・レコード『</a:t>
            </a:r>
            <a:r>
              <a:rPr lang="en-US" altLang="ja-JP" sz="2600" dirty="0">
                <a:latin typeface="+mn-ea"/>
              </a:rPr>
              <a:t>L</a:t>
            </a:r>
            <a:r>
              <a:rPr lang="ja-JP" altLang="ja-JP" sz="2600" dirty="0">
                <a:latin typeface="+mn-ea"/>
              </a:rPr>
              <a:t>盤』が</a:t>
            </a:r>
            <a:r>
              <a:rPr lang="ja-JP" altLang="ja-JP" sz="2600" dirty="0" smtClean="0">
                <a:latin typeface="+mn-ea"/>
              </a:rPr>
              <a:t>発売</a:t>
            </a:r>
            <a:endParaRPr lang="en-US" altLang="ja-JP" sz="2600" dirty="0" smtClean="0">
              <a:latin typeface="+mn-ea"/>
            </a:endParaRPr>
          </a:p>
          <a:p>
            <a:pPr>
              <a:buNone/>
            </a:pPr>
            <a:r>
              <a:rPr lang="ja-JP" altLang="en-US" sz="2600" dirty="0">
                <a:latin typeface="+mn-ea"/>
              </a:rPr>
              <a:t>　</a:t>
            </a:r>
            <a:r>
              <a:rPr lang="ja-JP" altLang="en-US" sz="2600" dirty="0" smtClean="0">
                <a:latin typeface="+mn-ea"/>
              </a:rPr>
              <a:t>　　</a:t>
            </a:r>
            <a:r>
              <a:rPr lang="ja-JP" altLang="ja-JP" sz="2600" dirty="0" smtClean="0">
                <a:latin typeface="+mn-ea"/>
              </a:rPr>
              <a:t>翌年</a:t>
            </a:r>
            <a:r>
              <a:rPr lang="ja-JP" altLang="ja-JP" sz="2600" dirty="0">
                <a:latin typeface="+mn-ea"/>
              </a:rPr>
              <a:t>に</a:t>
            </a:r>
            <a:r>
              <a:rPr lang="ja-JP" altLang="ja-JP" sz="2600" dirty="0" smtClean="0">
                <a:latin typeface="+mn-ea"/>
              </a:rPr>
              <a:t>は『</a:t>
            </a:r>
            <a:r>
              <a:rPr lang="en-US" altLang="ja-JP" sz="2600" dirty="0">
                <a:latin typeface="+mn-ea"/>
              </a:rPr>
              <a:t>S</a:t>
            </a:r>
            <a:r>
              <a:rPr lang="ja-JP" altLang="ja-JP" sz="2600" dirty="0">
                <a:latin typeface="+mn-ea"/>
              </a:rPr>
              <a:t>盤』が発売され軽音楽が</a:t>
            </a:r>
            <a:r>
              <a:rPr lang="ja-JP" altLang="ja-JP" sz="2600" dirty="0" smtClean="0">
                <a:latin typeface="+mn-ea"/>
              </a:rPr>
              <a:t>身近に</a:t>
            </a:r>
            <a:r>
              <a:rPr lang="ja-JP" altLang="en-US" sz="2600" dirty="0" smtClean="0">
                <a:latin typeface="+mn-ea"/>
              </a:rPr>
              <a:t>なる</a:t>
            </a:r>
            <a:endParaRPr lang="ja-JP" altLang="ja-JP" sz="2600" dirty="0">
              <a:latin typeface="+mn-ea"/>
            </a:endParaRPr>
          </a:p>
          <a:p>
            <a:pPr>
              <a:buNone/>
            </a:pPr>
            <a:endParaRPr lang="ja-JP" altLang="ja-JP" dirty="0">
              <a:latin typeface="+mn-ea"/>
            </a:endParaRPr>
          </a:p>
          <a:p>
            <a:pPr>
              <a:buNone/>
            </a:pPr>
            <a:r>
              <a:rPr lang="ja-JP" altLang="en-US" dirty="0">
                <a:latin typeface="+mn-ea"/>
              </a:rPr>
              <a:t>　</a:t>
            </a:r>
            <a:r>
              <a:rPr lang="ja-JP" altLang="en-US" sz="2600" dirty="0" smtClean="0">
                <a:latin typeface="+mn-ea"/>
              </a:rPr>
              <a:t>■</a:t>
            </a:r>
            <a:r>
              <a:rPr lang="en-US" altLang="ja-JP" sz="2600" dirty="0" smtClean="0">
                <a:latin typeface="+mn-ea"/>
              </a:rPr>
              <a:t>1953</a:t>
            </a:r>
            <a:r>
              <a:rPr lang="ja-JP" altLang="ja-JP" sz="2600" dirty="0">
                <a:latin typeface="+mn-ea"/>
              </a:rPr>
              <a:t>年</a:t>
            </a:r>
            <a:r>
              <a:rPr lang="ja-JP" altLang="ja-JP" sz="2600" dirty="0" smtClean="0">
                <a:latin typeface="+mn-ea"/>
              </a:rPr>
              <a:t>：「</a:t>
            </a:r>
            <a:r>
              <a:rPr lang="ja-JP" altLang="ja-JP" sz="2600" dirty="0">
                <a:latin typeface="+mn-ea"/>
              </a:rPr>
              <a:t>ビック・フォア</a:t>
            </a:r>
            <a:r>
              <a:rPr lang="ja-JP" altLang="ja-JP" sz="2600" dirty="0" smtClean="0">
                <a:latin typeface="+mn-ea"/>
              </a:rPr>
              <a:t>」</a:t>
            </a:r>
            <a:r>
              <a:rPr lang="ja-JP" altLang="en-US" sz="2600" dirty="0" smtClean="0">
                <a:latin typeface="+mn-ea"/>
              </a:rPr>
              <a:t>が</a:t>
            </a:r>
            <a:r>
              <a:rPr lang="ja-JP" altLang="ja-JP" sz="2600" dirty="0" smtClean="0">
                <a:latin typeface="+mn-ea"/>
              </a:rPr>
              <a:t>結成</a:t>
            </a:r>
            <a:r>
              <a:rPr lang="ja-JP" altLang="en-US" sz="2600" dirty="0" smtClean="0">
                <a:latin typeface="+mn-ea"/>
              </a:rPr>
              <a:t>され</a:t>
            </a:r>
            <a:r>
              <a:rPr lang="ja-JP" altLang="ja-JP" sz="2600" dirty="0" smtClean="0">
                <a:latin typeface="+mn-ea"/>
              </a:rPr>
              <a:t>、</a:t>
            </a:r>
            <a:r>
              <a:rPr lang="ja-JP" altLang="ja-JP" sz="2600" dirty="0">
                <a:latin typeface="+mn-ea"/>
              </a:rPr>
              <a:t>一大ジャズ・ブームを</a:t>
            </a:r>
            <a:r>
              <a:rPr lang="ja-JP" altLang="ja-JP" sz="2600" dirty="0" smtClean="0">
                <a:latin typeface="+mn-ea"/>
              </a:rPr>
              <a:t>起こす</a:t>
            </a:r>
            <a:endParaRPr lang="en-US" altLang="ja-JP" sz="2600" dirty="0" smtClean="0">
              <a:latin typeface="+mn-ea"/>
            </a:endParaRPr>
          </a:p>
          <a:p>
            <a:pPr>
              <a:buNone/>
            </a:pPr>
            <a:r>
              <a:rPr lang="en-US" altLang="ja-JP" sz="2600" dirty="0">
                <a:latin typeface="+mn-ea"/>
              </a:rPr>
              <a:t> </a:t>
            </a:r>
            <a:r>
              <a:rPr lang="en-US" altLang="ja-JP" sz="2600" dirty="0" smtClean="0">
                <a:latin typeface="+mn-ea"/>
              </a:rPr>
              <a:t> </a:t>
            </a:r>
            <a:r>
              <a:rPr lang="ja-JP" altLang="en-US" sz="2600" dirty="0">
                <a:latin typeface="+mn-ea"/>
              </a:rPr>
              <a:t> </a:t>
            </a:r>
            <a:r>
              <a:rPr lang="ja-JP" altLang="en-US" sz="2600" dirty="0" smtClean="0">
                <a:latin typeface="+mn-ea"/>
              </a:rPr>
              <a:t>■</a:t>
            </a:r>
            <a:r>
              <a:rPr lang="ja-JP" altLang="ja-JP" sz="2600" dirty="0" smtClean="0">
                <a:latin typeface="+mn-ea"/>
              </a:rPr>
              <a:t>各地</a:t>
            </a:r>
            <a:r>
              <a:rPr lang="ja-JP" altLang="ja-JP" sz="2600" dirty="0">
                <a:latin typeface="+mn-ea"/>
              </a:rPr>
              <a:t>に「ジャズ喫茶」が生まれ、テレビ放送が始まり、ライブのフアンの</a:t>
            </a:r>
            <a:r>
              <a:rPr lang="ja-JP" altLang="ja-JP" sz="2600" dirty="0" smtClean="0">
                <a:latin typeface="+mn-ea"/>
              </a:rPr>
              <a:t>増加</a:t>
            </a:r>
            <a:endParaRPr lang="ja-JP" altLang="ja-JP" sz="2600" dirty="0">
              <a:latin typeface="+mn-ea"/>
            </a:endParaRPr>
          </a:p>
          <a:p>
            <a:pPr>
              <a:buNone/>
            </a:pPr>
            <a:r>
              <a:rPr lang="ja-JP" altLang="en-US" sz="2600" dirty="0" smtClean="0">
                <a:latin typeface="+mn-ea"/>
              </a:rPr>
              <a:t>　 ■</a:t>
            </a:r>
            <a:r>
              <a:rPr lang="en-US" altLang="ja-JP" sz="2600" dirty="0" smtClean="0">
                <a:latin typeface="+mn-ea"/>
              </a:rPr>
              <a:t>1954</a:t>
            </a:r>
            <a:r>
              <a:rPr lang="ja-JP" altLang="ja-JP" sz="2600" dirty="0" smtClean="0">
                <a:latin typeface="+mn-ea"/>
              </a:rPr>
              <a:t>年</a:t>
            </a:r>
            <a:r>
              <a:rPr lang="en-US" altLang="ja-JP" sz="2600" u="sng" dirty="0" smtClean="0">
                <a:latin typeface="+mn-ea"/>
                <a:hlinkClick r:id="rId3"/>
              </a:rPr>
              <a:t>「</a:t>
            </a:r>
            <a:r>
              <a:rPr lang="en-US" altLang="ja-JP" sz="2600" u="sng" dirty="0" err="1">
                <a:latin typeface="+mn-ea"/>
                <a:hlinkClick r:id="rId3"/>
              </a:rPr>
              <a:t>グレンミラー物語</a:t>
            </a:r>
            <a:r>
              <a:rPr lang="en-US" altLang="ja-JP" sz="2600" u="sng" dirty="0">
                <a:latin typeface="+mn-ea"/>
                <a:hlinkClick r:id="rId3"/>
              </a:rPr>
              <a:t>」</a:t>
            </a:r>
            <a:r>
              <a:rPr lang="ja-JP" altLang="ja-JP" sz="2600" dirty="0" err="1" smtClean="0">
                <a:latin typeface="+mn-ea"/>
              </a:rPr>
              <a:t>、</a:t>
            </a:r>
            <a:r>
              <a:rPr lang="en-US" altLang="ja-JP" sz="2600" dirty="0" smtClean="0">
                <a:latin typeface="+mn-ea"/>
              </a:rPr>
              <a:t>1956</a:t>
            </a:r>
            <a:r>
              <a:rPr lang="ja-JP" altLang="ja-JP" sz="2600" dirty="0" smtClean="0">
                <a:latin typeface="+mn-ea"/>
              </a:rPr>
              <a:t>年</a:t>
            </a:r>
            <a:r>
              <a:rPr lang="en-US" altLang="ja-JP" sz="2600" u="sng" dirty="0" smtClean="0">
                <a:latin typeface="+mn-ea"/>
                <a:hlinkClick r:id="rId4"/>
              </a:rPr>
              <a:t>「</a:t>
            </a:r>
            <a:r>
              <a:rPr lang="en-US" altLang="ja-JP" sz="2600" u="sng" dirty="0" err="1">
                <a:latin typeface="+mn-ea"/>
                <a:hlinkClick r:id="rId4"/>
              </a:rPr>
              <a:t>ベニーグッドマン物語</a:t>
            </a:r>
            <a:r>
              <a:rPr lang="en-US" altLang="ja-JP" sz="2600" u="sng" dirty="0">
                <a:latin typeface="+mn-ea"/>
                <a:hlinkClick r:id="rId4"/>
              </a:rPr>
              <a:t>」</a:t>
            </a:r>
            <a:r>
              <a:rPr lang="ja-JP" altLang="ja-JP" sz="2600" dirty="0">
                <a:latin typeface="+mn-ea"/>
              </a:rPr>
              <a:t>が</a:t>
            </a:r>
            <a:r>
              <a:rPr lang="ja-JP" altLang="ja-JP" sz="2600" dirty="0" smtClean="0">
                <a:latin typeface="+mn-ea"/>
              </a:rPr>
              <a:t>公開</a:t>
            </a:r>
            <a:endParaRPr lang="en-US" altLang="ja-JP" sz="2600" dirty="0" smtClean="0">
              <a:latin typeface="+mn-ea"/>
            </a:endParaRPr>
          </a:p>
          <a:p>
            <a:pPr>
              <a:buNone/>
            </a:pPr>
            <a:r>
              <a:rPr lang="ja-JP" altLang="en-US" sz="2600" dirty="0" smtClean="0">
                <a:latin typeface="+mn-ea"/>
              </a:rPr>
              <a:t>　    </a:t>
            </a:r>
            <a:r>
              <a:rPr lang="ja-JP" altLang="ja-JP" sz="2600" dirty="0" smtClean="0">
                <a:latin typeface="+mn-ea"/>
              </a:rPr>
              <a:t>スクリーン</a:t>
            </a:r>
            <a:r>
              <a:rPr lang="ja-JP" altLang="ja-JP" sz="2600" dirty="0">
                <a:latin typeface="+mn-ea"/>
              </a:rPr>
              <a:t>で演奏を楽しむ事になり、演奏をした本人も</a:t>
            </a:r>
            <a:r>
              <a:rPr lang="ja-JP" altLang="ja-JP" sz="2600" dirty="0" smtClean="0">
                <a:latin typeface="+mn-ea"/>
              </a:rPr>
              <a:t>来日</a:t>
            </a:r>
            <a:endParaRPr lang="en-US" altLang="ja-JP" sz="2600" dirty="0">
              <a:latin typeface="+mn-ea"/>
            </a:endParaRPr>
          </a:p>
          <a:p>
            <a:endParaRPr lang="en-US" altLang="ja-JP" dirty="0" smtClean="0">
              <a:latin typeface="+mn-ea"/>
            </a:endParaRPr>
          </a:p>
          <a:p>
            <a:endParaRPr lang="en-US" altLang="ja-JP" dirty="0" smtClean="0">
              <a:latin typeface="+mn-ea"/>
            </a:endParaRPr>
          </a:p>
          <a:p>
            <a:r>
              <a:rPr lang="en-US" altLang="ja-JP" dirty="0" smtClean="0">
                <a:latin typeface="+mn-ea"/>
              </a:rPr>
              <a:t>1969</a:t>
            </a:r>
            <a:r>
              <a:rPr lang="ja-JP" altLang="ja-JP" dirty="0">
                <a:latin typeface="+mn-ea"/>
              </a:rPr>
              <a:t>年には、山下洋輔のメジャー・デビュー等により、日本でも</a:t>
            </a:r>
            <a:r>
              <a:rPr lang="en-US" altLang="ja-JP" dirty="0">
                <a:latin typeface="+mn-ea"/>
              </a:rPr>
              <a:t>1970</a:t>
            </a:r>
            <a:r>
              <a:rPr lang="ja-JP" altLang="ja-JP" dirty="0">
                <a:latin typeface="+mn-ea"/>
              </a:rPr>
              <a:t>年代初め頃からフリー・ジャズが盛んになってくる。</a:t>
            </a: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日本</a:t>
            </a:r>
            <a:r>
              <a:rPr lang="ja-JP" altLang="en-US" dirty="0" smtClean="0"/>
              <a:t>を代表するジャズプレイヤー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山下洋輔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1942</a:t>
            </a:r>
            <a:r>
              <a:rPr lang="ja-JP" altLang="en-US" dirty="0" smtClean="0"/>
              <a:t>年　東京都に生まれる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日本でフリージャズの先駆けを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果たしたとされるジャズピアニスト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肘</a:t>
            </a:r>
            <a:r>
              <a:rPr lang="ja-JP" altLang="en-US" dirty="0" smtClean="0"/>
              <a:t>でピアノを弾いたり、ピアノを炎上させたり・・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他</a:t>
            </a:r>
            <a:r>
              <a:rPr lang="ja-JP" altLang="en-US" dirty="0" smtClean="0"/>
              <a:t>分野の芸術とのコラボレーションにも積極的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（和太鼓、オーケストラ、落語など）</a:t>
            </a: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2050" name="AutoShape 2" descr="data:image/jpg;base64,/9j/4AAQSkZJRgABAQAAAQABAAD/2wBDAAkGBwgHBgkIBwgKCgkLDRYPDQwMDRsUFRAWIB0iIiAdHx8kKDQsJCYxJx8fLT0tMTU3Ojo6Iys/RD84QzQ5Ojf/2wBDAQoKCg0MDRoPDxo3JR8lNzc3Nzc3Nzc3Nzc3Nzc3Nzc3Nzc3Nzc3Nzc3Nzc3Nzc3Nzc3Nzc3Nzc3Nzc3Nzc3Nzf/wAARCABOAGkDASIAAhEBAxEB/8QAHAAAAQUBAQEAAAAAAAAAAAAABgIDBAUHAQAI/8QAPRAAAgECBAMFBQQIBwEAAAAAAQIDBBEABRIhBjFBEyJRYXEUMoGRoQcVsdEjUlOSk8Hh8CQzQlRVYnLS/8QAGgEAAgMBAQAAAAAAAAAAAAAAAwQAAgUBBv/EACURAAICAgICAQQDAAAAAAAAAAECABEDIQQSEzFRBSIjcUFhof/aAAwDAQACEQMRAD8A0aO/jYenPDgthtDthQbfBotFjZsOcxhskHfHHkIG2JJEzDULX2xVZq7U1K8yKSEF2sLm3l44ntPsdjt5YqOJc2TLqOkaRQIqmqSF9ZtcG5I+n9RhfkGkNe4xxxbiVMXFeW0Exop4qrtYms3cBvfw3wscf5C8iKy10YLBSzU+wubXJ1csDXFMNNNXMyoz1II1Kigmwv8AjsbYoM3yqWWBzFEkUQUOxUkC9twATuRY9b4R4/MtQG1NLPwQbYT6DjURR7C9vPCzKFbSwscDvCOfU2aZRSqKqKSrSFRPEG7yuAAe7ztcc8XEl2dCvMm5GH2zKmz6mWMJP7k0EHHb4YSS9xyI5g4cDYKjq69l9QTKVNGLPLCcevjmoYtKyqUWx4m3LEA1cnRgPhjorXvvp+WC9DK9xLAHHCNsQGrtPvSRqfPbClrGIuCpHpipQzvcSWFB2xnf2wTM0OVUignvySkKNxYKAfxwciqYH/SPMDGYccVDZvn9UI3BWkRYlIFxt3mPzY/LAM46pZjHG+/JQiln7eqqqmB5IzLYrc3JYAHl6k/XwxH+7K3MpzDrlVDcqS50dDa3gOWJGR0JznLZFpiTMDrYrfYG/wDO/XBPllHJQQRRuidpuRGd9HW5OPNZc3iYhfc9MOrKLgZDl6QZzSQ21iBw0rqAOQvbnccrW/HF1V8S5hlkDSUtVPr1aInlOtRYi43v59cSKnKKmiaaQjtELizdkNWonUfoT8sQqyeRpyaxEZY1IWAhQBfoPE7bnfE8/cg+wJBiUg/3L7IuNczky/2iemp52BZZyjFGW3Ijcjrgn4d4vynP5mpqaRoa1AS1NMNL28V6MPTAAXipsqlihkeCKYaQZrq8h56RbkLdfrjP6usFLVR1NL28LxyK8brINa22uGA53v0/E40eDlYsfiZnN46dbGp9OkWOOYGuF+JZM74docwkjQTSx2lsbDWpKtbyJBPxxZ/eDfs1/extBSRMMsAaMqj52xFr5xTxGx7x+nnhft9MTpEi367jFRmFTE8kvbOuk3APM29OuD3UGBciSV8cQkNR3m+e/XFnw9US1WXPPUaY43kPYgsL6R/K+Kw0VDIi9jID1IVr3+GBLjXQJ6Ts/fjL3A3te2/rt9Mcc0Ll0UHU0PO6+Kiy6RzKupxoUAi9z/TGdSSJEK2WFgz/AKRSoIPMC2BeZJNTB1sTz2wmNHCgG9sKZ/yL1McwfiaxDnhXMHoKmnihOhWAEj2B7p3O52ONCy6bL/bHl9rp+zms4VpVPdPLrfp64xXJ5QtTGNIOk3YMdvhi9mqY4Zg66Ii40oybBB025fLGDzOCMj6OzNXHm7Jfr+JrFT93Pd4cypAGj0shmQgXPPn44pFpaelh7VpoGZjYFZA9x487AXxneUT0shqaI2Qgs4eMe+LX072O1tvXEjiVYI6VUdIZQWddfJke+5H/AFOwtuOuxwsv06n6dv8AJcZ2RLBuE3EOXLMzdlUU0g0EhjMLRnysfTa39RheGEnyybRolq5G7OGPtRpiJN9TMTYAAHxJNtsDaQRgvTuF1OAV9emCzg3Lp1oZSVVEiqEcNp94EOMamHiHFQ7XFcnMLrRE0Ph7KUyXI6XLo37Uwp3pOQZiSWPpcm3lidb/AM/PDSVdOkEavNayDUNJPTHvbqL/AHK/uNjeAoTAOzKn2CK1rxbbHuviHV0ccsyjtEBjW2lVt189/wCziXnlSaPLJpz21lKgCIgSElgBYkEdfC+KKhzKSQPDXUk1PPDHrkdoyptewblt6demOK6mF6MJCzdJEgmVNRK225HmMD+YZdX0hEslNKUW15EGtRtfmLjli4z3NEaIQakqpDcSHTZV5Aept06YpuDc8bIs/jEs5WkqP0U2rkBfZrHwP0viuRhdQuMNVyI08UkeuS7N0sMQDOJJboO7zufdHxwXZdQAfaVJRxogSGpmdUC90WViLDyJFvhiPAIGnzCkWKMlqstIbbgKxPyJAFvC+FXfVw6jcq6imioKOGV49VVJYlSxAUegt5fXE3KaWbNpVR6aOzsEHecW6ADvfjiRPSCvrkLXMcQ73mT0wY8K0Gl2q9CgL3IwyXF+v9+eF1piLhnJUGoqj4Gy2hcTIbSgcxU7X8cQMx4KhmVA2ZIHBJDa1uST1Hjz5YKpVqZCCrwxkfqRX+t8JK15t3qRh1JhP54YfFhbY0YumbOoo7EB6j7PHqJGeHNI4GQWXtY9mNthcHb1thrhDNKuOrqeG66JBURvdCHuzMDYjwI3vf8APB3pqRKzItMSAoKmE7jx59LYAvZJV+1Jv8szyIJNQTugmIb2vy+OOBFAAu50uzE6qaCMsbwqiT+pU7X9L4592n9jX/xh+eG5I5tB/wAPTSOP1tag/jhjRWf8fQfxn/LDXlX5injf4lTxFUpPliIGjVTUQalVt1BkXp8MPU8wbieukjk1QpSwLe3Qs53Hw/DEKpymqnTsZqxmjjbtAtza67g4SuT1Pbq8da6TNpTWCbkdAT4c8Kj9xvUEs5rqaDIqBIEjOYSs8ksnNtGpgL+u3n3cCtWsjwrOzIwYlCF5jqLjz3t42ONLl4IW6xNOrEKWBI3t4XthubgYmmkiSdFjIuyjrYXHTzxa5JUfZ3WvV8TirrZRrSka8jta+kIgJPpzJw/ToEWoqFUs9RK0uw3OonSPkR8ziRR8ENBOHFUBHYAgDdhexBtbblgiosuipwjuoebXYMdwOnI7dcAyg1UIhANyBlNFeNU96Vzdj4nBdSp7PCsagWReotir9qmNM3YqrdkbFHIA5XJFh/LC4swV1iuXXtQG2QG3Lr8RiqAruR/uk1+xkkuSQy9b9PPDMtTCpTVKRc22YqB6/nhqUjUHjmljZiq6kVQdz12wtQkkyCFj2gJLFkFiB6egwa4Oo6k8MgDCdgb2AUlg3ltucCCzq/2mLMpBVaMn3h3rKR8P7OCPSrzilVFWSXZn+GPUlDlqZmk/soesiQqsr8wLWI5+e22OkGQVJJqZO0kLBNCWJKEj0/v8ML+8I/2i/vr+eOVUUVzqL6Q4KgN7p8sc7SLwb5n/AOsc3JQ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5" name="図 4" descr="yamashi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1268760"/>
            <a:ext cx="2088232" cy="2372028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日野皓正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1942</a:t>
            </a:r>
            <a:r>
              <a:rPr lang="ja-JP" altLang="en-US" dirty="0" smtClean="0"/>
              <a:t>年　東京生まれ　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 </a:t>
            </a:r>
            <a:r>
              <a:rPr lang="en-US" altLang="ja-JP" dirty="0" smtClean="0"/>
              <a:t>               </a:t>
            </a:r>
            <a:r>
              <a:rPr lang="ja-JP" altLang="en-US" dirty="0" smtClean="0"/>
              <a:t>アメリカ</a:t>
            </a:r>
            <a:r>
              <a:rPr lang="en-US" altLang="ja-JP" dirty="0" smtClean="0"/>
              <a:t>NY</a:t>
            </a:r>
            <a:r>
              <a:rPr lang="ja-JP" altLang="en-US" dirty="0" smtClean="0"/>
              <a:t>在住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ジャズトランペット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（コルネット）プレイヤー</a:t>
            </a: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1964</a:t>
            </a:r>
            <a:r>
              <a:rPr kumimoji="1" lang="ja-JP" altLang="en-US" dirty="0" smtClean="0"/>
              <a:t>年　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ベルリンジャズフェスティバル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出演</a:t>
            </a:r>
            <a:endParaRPr kumimoji="1"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1975</a:t>
            </a:r>
            <a:r>
              <a:rPr kumimoji="1" lang="ja-JP" altLang="en-US" dirty="0" smtClean="0"/>
              <a:t>年　渡米。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数々のミュージシャンと共演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pic>
        <p:nvPicPr>
          <p:cNvPr id="4" name="図 3" descr="hin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1052736"/>
            <a:ext cx="3191413" cy="46275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ja-JP" altLang="en-US" dirty="0"/>
              <a:t>ジャズという用語の起源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</a:pPr>
            <a:r>
              <a:rPr kumimoji="1" lang="ja-JP" altLang="en-US" sz="4000" dirty="0" smtClean="0"/>
              <a:t>語源</a:t>
            </a:r>
            <a:endParaRPr kumimoji="1" lang="en-US" altLang="ja-JP" sz="4000" dirty="0" smtClean="0"/>
          </a:p>
          <a:p>
            <a:pPr>
              <a:buFont typeface="Wingdings" pitchFamily="2" charset="2"/>
              <a:buChar char="n"/>
            </a:pPr>
            <a:endParaRPr kumimoji="1" lang="en-US" altLang="ja-JP" sz="2400" dirty="0" smtClean="0"/>
          </a:p>
          <a:p>
            <a:r>
              <a:rPr kumimoji="1" lang="ja-JP" altLang="en-US" dirty="0" smtClean="0"/>
              <a:t>フランス語でおしゃべりを意味する</a:t>
            </a:r>
            <a:r>
              <a:rPr kumimoji="1" lang="en-US" altLang="ja-JP" dirty="0" smtClean="0"/>
              <a:t>”</a:t>
            </a:r>
            <a:r>
              <a:rPr lang="en-US" altLang="ja-JP" dirty="0" err="1" smtClean="0"/>
              <a:t>jaser</a:t>
            </a:r>
            <a:r>
              <a:rPr lang="en-US" altLang="ja-JP" dirty="0" smtClean="0"/>
              <a:t>”</a:t>
            </a:r>
          </a:p>
          <a:p>
            <a:r>
              <a:rPr lang="ja-JP" altLang="en-US" dirty="0" smtClean="0"/>
              <a:t>ミュージシャンの名前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"Charles" (Chas.) or "James" (Jas.)</a:t>
            </a:r>
          </a:p>
          <a:p>
            <a:r>
              <a:rPr kumimoji="1" lang="ja-JP" altLang="en-US" dirty="0" smtClean="0"/>
              <a:t>スラング（性交渉）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ex. </a:t>
            </a:r>
            <a:r>
              <a:rPr lang="en-US" altLang="ja-JP" dirty="0" err="1" smtClean="0"/>
              <a:t>gism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jasm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jass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ja-JP" altLang="en-US" dirty="0" smtClean="0"/>
              <a:t>上原ひろみ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1979</a:t>
            </a:r>
            <a:r>
              <a:rPr lang="ja-JP" altLang="en-US" dirty="0" smtClean="0"/>
              <a:t>年　静岡生まれ　アメリカ在住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2003</a:t>
            </a:r>
            <a:r>
              <a:rPr lang="ja-JP" altLang="en-US" dirty="0" smtClean="0"/>
              <a:t>年　バークリー音楽大学在学中全米デビュー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2009</a:t>
            </a:r>
            <a:r>
              <a:rPr lang="ja-JP" altLang="en-US" dirty="0" smtClean="0"/>
              <a:t>年　ボストンに留学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2011</a:t>
            </a:r>
            <a:r>
              <a:rPr lang="ja-JP" altLang="en-US" dirty="0" smtClean="0"/>
              <a:t>年　第</a:t>
            </a:r>
            <a:r>
              <a:rPr lang="en-US" altLang="ja-JP" dirty="0" smtClean="0"/>
              <a:t>53</a:t>
            </a:r>
            <a:r>
              <a:rPr lang="ja-JP" altLang="en-US" dirty="0" smtClean="0"/>
              <a:t>回グラミー賞受賞</a:t>
            </a:r>
          </a:p>
          <a:p>
            <a:endParaRPr kumimoji="1" lang="ja-JP" altLang="en-US" dirty="0"/>
          </a:p>
        </p:txBody>
      </p:sp>
      <p:pic>
        <p:nvPicPr>
          <p:cNvPr id="4" name="図 3" descr="HIROM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2852936"/>
            <a:ext cx="2581275" cy="36004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Jazz</a:t>
            </a:r>
            <a:r>
              <a:rPr lang="ja-JP" altLang="en-US" dirty="0" smtClean="0"/>
              <a:t>という用語誕生の一例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1993</a:t>
            </a:r>
            <a:r>
              <a:rPr lang="ja-JP" altLang="en-US" dirty="0" smtClean="0"/>
              <a:t>年、シカゴ出身の</a:t>
            </a:r>
            <a:r>
              <a:rPr lang="en-US" altLang="ja-JP" dirty="0" smtClean="0"/>
              <a:t>Joe Frisco</a:t>
            </a:r>
            <a:r>
              <a:rPr lang="ja-JP" altLang="en-US" dirty="0" smtClean="0"/>
              <a:t>が、ニューオーリンズで</a:t>
            </a:r>
            <a:r>
              <a:rPr lang="en-US" altLang="ja-JP" dirty="0" smtClean="0"/>
              <a:t>Tom Brown‘s Dixieland </a:t>
            </a:r>
            <a:r>
              <a:rPr lang="en-US" altLang="ja-JP" dirty="0" err="1" smtClean="0"/>
              <a:t>Jass</a:t>
            </a:r>
            <a:r>
              <a:rPr lang="en-US" altLang="ja-JP" dirty="0" smtClean="0"/>
              <a:t> Band“</a:t>
            </a:r>
            <a:r>
              <a:rPr lang="ja-JP" altLang="en-US" dirty="0" smtClean="0"/>
              <a:t>の演奏を聴く。</a:t>
            </a:r>
            <a:br>
              <a:rPr lang="ja-JP" altLang="en-US" dirty="0" smtClean="0"/>
            </a:br>
            <a:r>
              <a:rPr lang="ja-JP" altLang="en-US" dirty="0" smtClean="0"/>
              <a:t>→ニューオーリンズの</a:t>
            </a:r>
            <a:r>
              <a:rPr lang="en-US" altLang="ja-JP" dirty="0" smtClean="0"/>
              <a:t>”JASS“</a:t>
            </a:r>
            <a:r>
              <a:rPr lang="ja-JP" altLang="en-US" dirty="0" smtClean="0"/>
              <a:t>が知られる</a:t>
            </a:r>
            <a:br>
              <a:rPr lang="ja-JP" altLang="en-US" dirty="0" smtClean="0"/>
            </a:br>
            <a:endParaRPr lang="en-US" altLang="ja-JP" dirty="0" smtClean="0"/>
          </a:p>
          <a:p>
            <a:r>
              <a:rPr lang="en-US" altLang="ja-JP" dirty="0" smtClean="0"/>
              <a:t>1916</a:t>
            </a:r>
            <a:r>
              <a:rPr lang="ja-JP" altLang="en-US" dirty="0" smtClean="0"/>
              <a:t>年、シカゴで初のジャズのレコード発売。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lang="ja-JP" altLang="en-US" dirty="0" smtClean="0"/>
              <a:t>ニューオーリンズの</a:t>
            </a:r>
            <a:r>
              <a:rPr lang="en-US" altLang="ja-JP" dirty="0" smtClean="0"/>
              <a:t>”</a:t>
            </a:r>
            <a:r>
              <a:rPr lang="en-US" altLang="ja-JP" dirty="0" err="1" smtClean="0"/>
              <a:t>Jass</a:t>
            </a:r>
            <a:r>
              <a:rPr lang="en-US" altLang="ja-JP" dirty="0" smtClean="0"/>
              <a:t>“</a:t>
            </a:r>
            <a:r>
              <a:rPr lang="ja-JP" altLang="en-US" dirty="0" smtClean="0"/>
              <a:t>と区別するため、</a:t>
            </a:r>
            <a:r>
              <a:rPr lang="en-US" altLang="ja-JP" dirty="0" err="1" smtClean="0"/>
              <a:t>jass→jas→jasz→jazz</a:t>
            </a:r>
            <a:r>
              <a:rPr lang="en-US" altLang="ja-JP" dirty="0" smtClean="0"/>
              <a:t> </a:t>
            </a:r>
            <a:r>
              <a:rPr lang="ja-JP" altLang="en-US" dirty="0" smtClean="0"/>
              <a:t>と変化 </a:t>
            </a:r>
            <a:r>
              <a:rPr lang="en-US" altLang="ja-JP" dirty="0" smtClean="0"/>
              <a:t>(?)</a:t>
            </a:r>
            <a:r>
              <a:rPr lang="ja-JP" altLang="en-US" dirty="0" smtClean="0"/>
              <a:t> </a:t>
            </a:r>
            <a:br>
              <a:rPr lang="ja-JP" altLang="en-US" dirty="0" smtClean="0"/>
            </a:b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b="1" dirty="0" smtClean="0"/>
              <a:t>ジャズの起源</a:t>
            </a:r>
            <a:endParaRPr kumimoji="1" lang="ja-JP" altLang="en-US" sz="4800" b="1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１９世紀末～２０世紀初頭</a:t>
            </a:r>
            <a:endParaRPr kumimoji="1" lang="en-US" altLang="ja-JP" dirty="0" smtClean="0"/>
          </a:p>
          <a:p>
            <a:r>
              <a:rPr lang="ja-JP" altLang="en-US" dirty="0" smtClean="0"/>
              <a:t>ニューオーリンズ</a:t>
            </a:r>
            <a:r>
              <a:rPr lang="en-US" altLang="ja-JP" dirty="0" smtClean="0"/>
              <a:t>(</a:t>
            </a:r>
            <a:r>
              <a:rPr lang="ja-JP" altLang="en-US" dirty="0" smtClean="0"/>
              <a:t>アメリカ南部の港町</a:t>
            </a:r>
            <a:r>
              <a:rPr lang="en-US" altLang="ja-JP" dirty="0" smtClean="0"/>
              <a:t>)</a:t>
            </a:r>
          </a:p>
          <a:p>
            <a:pPr algn="ctr">
              <a:buNone/>
            </a:pPr>
            <a:r>
              <a:rPr kumimoji="1" lang="ja-JP" altLang="en-US" sz="2800" dirty="0" smtClean="0"/>
              <a:t>黒人奴隷</a:t>
            </a:r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アフリカ系黒人</a:t>
            </a:r>
            <a:r>
              <a:rPr kumimoji="1" lang="en-US" altLang="ja-JP" sz="2800" dirty="0" smtClean="0"/>
              <a:t>)</a:t>
            </a:r>
            <a:r>
              <a:rPr kumimoji="1" lang="ja-JP" altLang="en-US" sz="2800" dirty="0" smtClean="0"/>
              <a:t>の音楽</a:t>
            </a:r>
            <a:endParaRPr kumimoji="1" lang="en-US" altLang="ja-JP" sz="2800" dirty="0" smtClean="0"/>
          </a:p>
          <a:p>
            <a:pPr algn="ctr">
              <a:buNone/>
            </a:pPr>
            <a:r>
              <a:rPr lang="ja-JP" altLang="en-US" sz="2800" dirty="0" smtClean="0"/>
              <a:t>＋</a:t>
            </a:r>
            <a:endParaRPr lang="en-US" altLang="ja-JP" sz="2800" dirty="0" smtClean="0"/>
          </a:p>
          <a:p>
            <a:pPr algn="ctr">
              <a:buNone/>
            </a:pPr>
            <a:r>
              <a:rPr kumimoji="1" lang="ja-JP" altLang="en-US" sz="2800" dirty="0"/>
              <a:t>　</a:t>
            </a:r>
            <a:r>
              <a:rPr lang="ja-JP" altLang="en-US" sz="2800" dirty="0" smtClean="0"/>
              <a:t>白人、クレオールの音楽文化</a:t>
            </a:r>
            <a:endParaRPr lang="en-US" altLang="ja-JP" sz="2800" dirty="0"/>
          </a:p>
          <a:p>
            <a:pPr algn="ctr">
              <a:buNone/>
            </a:pPr>
            <a:r>
              <a:rPr kumimoji="1" lang="ja-JP" altLang="en-US" sz="2800" dirty="0" smtClean="0"/>
              <a:t>＝新しい音楽としてジャズが誕生</a:t>
            </a:r>
            <a:endParaRPr kumimoji="1" lang="en-US" altLang="ja-JP" sz="2800" dirty="0" smtClean="0"/>
          </a:p>
          <a:p>
            <a:pPr algn="ctr">
              <a:buNone/>
            </a:pPr>
            <a:r>
              <a:rPr lang="en-US" altLang="ja-JP" sz="2800" dirty="0" smtClean="0"/>
              <a:t>(</a:t>
            </a:r>
            <a:r>
              <a:rPr lang="ja-JP" altLang="ja-JP" sz="2800" dirty="0" smtClean="0"/>
              <a:t>黒人</a:t>
            </a:r>
            <a:r>
              <a:rPr lang="ja-JP" altLang="ja-JP" sz="2800" dirty="0"/>
              <a:t>霊歌</a:t>
            </a:r>
            <a:r>
              <a:rPr lang="ja-JP" altLang="ja-JP" sz="2800" dirty="0" smtClean="0"/>
              <a:t>、</a:t>
            </a:r>
            <a:r>
              <a:rPr lang="ja-JP" altLang="en-US" sz="2800" dirty="0" smtClean="0"/>
              <a:t>労働歌</a:t>
            </a:r>
            <a:r>
              <a:rPr lang="ja-JP" altLang="ja-JP" sz="2800" dirty="0" smtClean="0"/>
              <a:t>、</a:t>
            </a:r>
            <a:r>
              <a:rPr lang="ja-JP" altLang="ja-JP" sz="2800" dirty="0"/>
              <a:t>ゴスペル、ブルース</a:t>
            </a:r>
            <a:r>
              <a:rPr lang="ja-JP" altLang="ja-JP" sz="2800" dirty="0" smtClean="0"/>
              <a:t>、</a:t>
            </a:r>
            <a:r>
              <a:rPr lang="ja-JP" altLang="en-US" sz="2800" dirty="0" smtClean="0"/>
              <a:t>ラグタイム、オペラなど様々な要素が混ざり合っている</a:t>
            </a:r>
            <a:r>
              <a:rPr kumimoji="1" lang="en-US" altLang="ja-JP" sz="2800" dirty="0" smtClean="0"/>
              <a:t>)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ジャズの重要な要素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ブルースと</a:t>
            </a:r>
            <a:r>
              <a:rPr lang="ja-JP" altLang="en-US" u="sng" dirty="0" smtClean="0"/>
              <a:t>ラグ・タイム</a:t>
            </a:r>
            <a:r>
              <a:rPr lang="en-US" altLang="ja-JP" dirty="0" smtClean="0"/>
              <a:t>(</a:t>
            </a:r>
            <a:r>
              <a:rPr lang="ja-JP" altLang="en-US" dirty="0" smtClean="0"/>
              <a:t>ピアノ奏法</a:t>
            </a:r>
            <a:r>
              <a:rPr lang="en-US" altLang="ja-JP" dirty="0" smtClean="0"/>
              <a:t>)</a:t>
            </a:r>
          </a:p>
          <a:p>
            <a:pPr>
              <a:buNone/>
            </a:pPr>
            <a:r>
              <a:rPr lang="ja-JP" altLang="en-US" dirty="0" smtClean="0"/>
              <a:t>＝譜面どおり正確に弾かずに、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わざとはずしたり、強弱をつけて演奏する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→ジャズ独特のシンコペーション、スイング感が生まれる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ジャズの広がり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ニューオーリンズ、シカゴ、カンザス・シティ、ニューヨークといった都市に広がった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ja-JP" altLang="en-US" dirty="0"/>
              <a:t>特</a:t>
            </a:r>
            <a:r>
              <a:rPr lang="ja-JP" altLang="en-US" dirty="0" smtClean="0"/>
              <a:t>に１９２０年代後半には、カンザス・シティで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ジャズが大流行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err="1" smtClean="0"/>
              <a:t>ー</a:t>
            </a:r>
            <a:r>
              <a:rPr lang="ja-JP" altLang="en-US" dirty="0"/>
              <a:t>街は</a:t>
            </a:r>
            <a:r>
              <a:rPr lang="ja-JP" altLang="en-US" dirty="0" smtClean="0"/>
              <a:t>ギャングたちが支配し、</a:t>
            </a:r>
            <a:r>
              <a:rPr kumimoji="1" lang="ja-JP" altLang="en-US" dirty="0" smtClean="0"/>
              <a:t>禁酒法を無視した酒場で連日ジャズが演奏される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現在のジャズ</a:t>
            </a:r>
            <a:br>
              <a:rPr lang="ja-JP" altLang="en-US" dirty="0" smtClean="0"/>
            </a:b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ja-JP" altLang="en-US" dirty="0" smtClean="0"/>
              <a:t>★</a:t>
            </a:r>
            <a:r>
              <a:rPr lang="en-US" altLang="ja-JP" dirty="0" smtClean="0"/>
              <a:t>R&amp;B</a:t>
            </a:r>
            <a:r>
              <a:rPr lang="ja-JP" altLang="en-US" dirty="0" smtClean="0"/>
              <a:t>や</a:t>
            </a:r>
            <a:r>
              <a:rPr lang="en-US" altLang="ja-JP" dirty="0" smtClean="0"/>
              <a:t>Hip Hop</a:t>
            </a:r>
            <a:r>
              <a:rPr lang="ja-JP" altLang="en-US" dirty="0" smtClean="0"/>
              <a:t>や</a:t>
            </a:r>
            <a:r>
              <a:rPr lang="en-US" altLang="ja-JP" dirty="0" smtClean="0"/>
              <a:t>Reggae</a:t>
            </a:r>
            <a:r>
              <a:rPr lang="ja-JP" altLang="en-US" dirty="0" smtClean="0"/>
              <a:t>などの音楽と異なり、</a:t>
            </a:r>
            <a:r>
              <a:rPr lang="ja-JP" altLang="en-US" dirty="0" smtClean="0"/>
              <a:t>現在</a:t>
            </a:r>
            <a:r>
              <a:rPr lang="ja-JP" altLang="en-US" dirty="0" smtClean="0"/>
              <a:t>ではあまり若者に支持されていないジャンルの</a:t>
            </a:r>
            <a:r>
              <a:rPr lang="ja-JP" altLang="en-US" dirty="0" smtClean="0"/>
              <a:t>一つ</a:t>
            </a:r>
            <a:r>
              <a:rPr lang="ja-JP" altLang="en-US" dirty="0" smtClean="0"/>
              <a:t>である。</a:t>
            </a:r>
          </a:p>
          <a:p>
            <a:pPr>
              <a:buNone/>
            </a:pPr>
            <a:r>
              <a:rPr lang="ja-JP" altLang="en-US" dirty="0" smtClean="0"/>
              <a:t>★日本で有名なジャズシンガーは綾戸智絵や</a:t>
            </a:r>
          </a:p>
          <a:p>
            <a:pPr>
              <a:buNone/>
            </a:pPr>
            <a:r>
              <a:rPr lang="en-US" altLang="ja-JP" dirty="0" smtClean="0"/>
              <a:t>AKIKO</a:t>
            </a:r>
            <a:r>
              <a:rPr lang="ja-JP" altLang="en-US" dirty="0" smtClean="0"/>
              <a:t>など。</a:t>
            </a:r>
          </a:p>
          <a:p>
            <a:pPr>
              <a:buNone/>
            </a:pPr>
            <a:r>
              <a:rPr lang="ja-JP" altLang="en-US" dirty="0" smtClean="0"/>
              <a:t>★次々に新しいジャンルのジャズが生まれている。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1910</a:t>
            </a:r>
            <a:r>
              <a:rPr lang="ja-JP" altLang="en-US" dirty="0" smtClean="0"/>
              <a:t>年代</a:t>
            </a:r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ニューオリンズ</a:t>
            </a:r>
            <a:r>
              <a:rPr lang="ja-JP" altLang="en-US" dirty="0" smtClean="0"/>
              <a:t>でごく初期の</a:t>
            </a:r>
            <a:r>
              <a:rPr lang="en-US" altLang="ja-JP" dirty="0" smtClean="0"/>
              <a:t>Jazz</a:t>
            </a:r>
            <a:r>
              <a:rPr lang="ja-JP" altLang="en-US" dirty="0" smtClean="0"/>
              <a:t>の形が整えられてくる→</a:t>
            </a:r>
            <a:r>
              <a:rPr lang="ja-JP" altLang="en-US" dirty="0" smtClean="0">
                <a:solidFill>
                  <a:srgbClr val="FF0000"/>
                </a:solidFill>
              </a:rPr>
              <a:t>ニューオリンズ・ジャズ</a:t>
            </a:r>
          </a:p>
          <a:p>
            <a:r>
              <a:rPr lang="en-US" altLang="ja-JP" dirty="0" smtClean="0"/>
              <a:t>1920</a:t>
            </a:r>
            <a:r>
              <a:rPr lang="ja-JP" altLang="en-US" dirty="0" smtClean="0"/>
              <a:t>年代</a:t>
            </a:r>
          </a:p>
          <a:p>
            <a:pPr>
              <a:buNone/>
            </a:pPr>
            <a:r>
              <a:rPr lang="ja-JP" altLang="en-US" dirty="0" smtClean="0"/>
              <a:t>　素朴</a:t>
            </a:r>
            <a:r>
              <a:rPr lang="ja-JP" altLang="en-US" dirty="0" smtClean="0"/>
              <a:t>なスタイルから一皮向けた、都会的な</a:t>
            </a:r>
            <a:r>
              <a:rPr lang="en-US" altLang="ja-JP" dirty="0" smtClean="0"/>
              <a:t>Jazz</a:t>
            </a:r>
            <a:r>
              <a:rPr lang="ja-JP" altLang="en-US" dirty="0" smtClean="0"/>
              <a:t>の演奏→</a:t>
            </a:r>
            <a:r>
              <a:rPr lang="ja-JP" altLang="en-US" dirty="0" smtClean="0">
                <a:solidFill>
                  <a:srgbClr val="FF0000"/>
                </a:solidFill>
              </a:rPr>
              <a:t>シカゴ・ジャズ</a:t>
            </a:r>
          </a:p>
          <a:p>
            <a:r>
              <a:rPr lang="en-US" altLang="ja-JP" dirty="0" smtClean="0"/>
              <a:t>1920</a:t>
            </a:r>
            <a:r>
              <a:rPr lang="ja-JP" altLang="en-US" dirty="0" smtClean="0"/>
              <a:t>年代後半</a:t>
            </a:r>
          </a:p>
          <a:p>
            <a:pPr>
              <a:buNone/>
            </a:pPr>
            <a:r>
              <a:rPr lang="ja-JP" altLang="en-US" dirty="0" smtClean="0"/>
              <a:t>　ユーオリンズスタイル</a:t>
            </a:r>
            <a:r>
              <a:rPr lang="ja-JP" altLang="en-US" dirty="0" smtClean="0"/>
              <a:t>、ハーレムスタイルと違うビッグバンドサウンド→</a:t>
            </a:r>
            <a:r>
              <a:rPr lang="ja-JP" altLang="en-US" dirty="0" smtClean="0">
                <a:solidFill>
                  <a:srgbClr val="FF0000"/>
                </a:solidFill>
              </a:rPr>
              <a:t>カンサス</a:t>
            </a:r>
            <a:r>
              <a:rPr lang="ja-JP" altLang="en-US" dirty="0" smtClean="0">
                <a:solidFill>
                  <a:srgbClr val="FF0000"/>
                </a:solidFill>
              </a:rPr>
              <a:t>・シティ</a:t>
            </a:r>
            <a:r>
              <a:rPr lang="ja-JP" altLang="en-US" dirty="0" smtClean="0">
                <a:solidFill>
                  <a:srgbClr val="FF0000"/>
                </a:solidFill>
              </a:rPr>
              <a:t>・ジャズ</a:t>
            </a:r>
          </a:p>
          <a:p>
            <a:r>
              <a:rPr lang="en-US" altLang="ja-JP" dirty="0" smtClean="0"/>
              <a:t>1930</a:t>
            </a:r>
            <a:r>
              <a:rPr lang="ja-JP" altLang="en-US" dirty="0" smtClean="0"/>
              <a:t>年代</a:t>
            </a:r>
          </a:p>
          <a:p>
            <a:pPr>
              <a:buNone/>
            </a:pPr>
            <a:r>
              <a:rPr lang="ja-JP" altLang="en-US" dirty="0" smtClean="0"/>
              <a:t>　洗練</a:t>
            </a:r>
            <a:r>
              <a:rPr lang="ja-JP" altLang="en-US" dirty="0" smtClean="0"/>
              <a:t>されたスイング・スタイルが一世を風靡し、ダンスと強く結びついた→</a:t>
            </a:r>
            <a:r>
              <a:rPr lang="ja-JP" altLang="en-US" dirty="0" smtClean="0">
                <a:solidFill>
                  <a:srgbClr val="FF0000"/>
                </a:solidFill>
              </a:rPr>
              <a:t>スイング・</a:t>
            </a:r>
            <a:r>
              <a:rPr lang="ja-JP" altLang="en-US" dirty="0" smtClean="0">
                <a:solidFill>
                  <a:srgbClr val="FF0000"/>
                </a:solidFill>
              </a:rPr>
              <a:t>ジャズ</a:t>
            </a:r>
            <a:endParaRPr lang="ja-JP" alt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577483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1940</a:t>
            </a:r>
            <a:r>
              <a:rPr lang="ja-JP" altLang="en-US" dirty="0" smtClean="0"/>
              <a:t>年～</a:t>
            </a:r>
            <a:r>
              <a:rPr lang="en-US" altLang="ja-JP" dirty="0" smtClean="0"/>
              <a:t>1950</a:t>
            </a:r>
            <a:r>
              <a:rPr lang="ja-JP" altLang="en-US" dirty="0" smtClean="0"/>
              <a:t>年代　（モダン・ジャズの全盛期）</a:t>
            </a:r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40</a:t>
            </a:r>
            <a:r>
              <a:rPr lang="ja-JP" altLang="en-US" dirty="0" smtClean="0"/>
              <a:t>年代初め、第二次世界大戦期、即興を重視する従来の音楽とは大きく異なるビバップの誕生→</a:t>
            </a:r>
            <a:r>
              <a:rPr lang="ja-JP" altLang="en-US" dirty="0" smtClean="0">
                <a:solidFill>
                  <a:srgbClr val="FF0000"/>
                </a:solidFill>
              </a:rPr>
              <a:t>ビバップ</a:t>
            </a:r>
          </a:p>
          <a:p>
            <a:pPr>
              <a:buNone/>
            </a:pPr>
            <a:r>
              <a:rPr lang="ja-JP" altLang="en-US" dirty="0" smtClean="0"/>
              <a:t>　白人を中心にバップの中から自然に生まれた。</a:t>
            </a:r>
            <a:r>
              <a:rPr lang="en-US" altLang="ja-JP" dirty="0" smtClean="0"/>
              <a:t>40</a:t>
            </a:r>
            <a:r>
              <a:rPr lang="ja-JP" altLang="en-US" dirty="0" smtClean="0"/>
              <a:t>年代終わりから、</a:t>
            </a:r>
            <a:r>
              <a:rPr lang="en-US" altLang="ja-JP" dirty="0" smtClean="0"/>
              <a:t>50</a:t>
            </a:r>
            <a:r>
              <a:rPr lang="ja-JP" altLang="en-US" dirty="0" smtClean="0"/>
              <a:t>年代始め</a:t>
            </a:r>
            <a:r>
              <a:rPr lang="ja-JP" altLang="en-US" dirty="0" smtClean="0"/>
              <a:t>→</a:t>
            </a:r>
            <a:r>
              <a:rPr lang="ja-JP" altLang="en-US" dirty="0" smtClean="0">
                <a:solidFill>
                  <a:srgbClr val="FF0000"/>
                </a:solidFill>
              </a:rPr>
              <a:t>クール</a:t>
            </a:r>
            <a:r>
              <a:rPr lang="ja-JP" altLang="en-US" dirty="0" smtClean="0">
                <a:solidFill>
                  <a:srgbClr val="FF0000"/>
                </a:solidFill>
              </a:rPr>
              <a:t>・ジャズ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ja-JP" altLang="en-US" dirty="0" smtClean="0"/>
              <a:t>　スイングとモダンの中間。名手達が渋い個性を発揮した→</a:t>
            </a:r>
            <a:r>
              <a:rPr lang="ja-JP" altLang="en-US" dirty="0" smtClean="0">
                <a:solidFill>
                  <a:srgbClr val="FF0000"/>
                </a:solidFill>
              </a:rPr>
              <a:t>中間派ジャズ</a:t>
            </a:r>
          </a:p>
          <a:p>
            <a:pPr>
              <a:buNone/>
            </a:pPr>
            <a:r>
              <a:rPr lang="ja-JP" altLang="en-US" dirty="0" smtClean="0"/>
              <a:t>ジャズと陽気なアフロ・キューバン・リズムを融合させたエキサイティングな音楽→</a:t>
            </a:r>
            <a:r>
              <a:rPr lang="ja-JP" altLang="en-US" dirty="0" smtClean="0">
                <a:solidFill>
                  <a:srgbClr val="FF0000"/>
                </a:solidFill>
              </a:rPr>
              <a:t>アフロ・キューバン・ジャズ</a:t>
            </a:r>
          </a:p>
          <a:p>
            <a:pPr>
              <a:buNone/>
            </a:pPr>
            <a:r>
              <a:rPr lang="ja-JP" altLang="en-US" dirty="0" smtClean="0"/>
              <a:t>　スタン・ケントンを中心のビッグ・バンド・ジャズ、さらなに斬新なスタイルへ→</a:t>
            </a:r>
            <a:r>
              <a:rPr lang="ja-JP" altLang="en-US" dirty="0" smtClean="0">
                <a:solidFill>
                  <a:srgbClr val="FF0000"/>
                </a:solidFill>
              </a:rPr>
              <a:t>プログレシッブ・ジャズ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</TotalTime>
  <Words>363</Words>
  <Application>Microsoft Office PowerPoint</Application>
  <PresentationFormat>画面に合わせる (4:3)</PresentationFormat>
  <Paragraphs>186</Paragraphs>
  <Slides>20</Slides>
  <Notes>20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Office テーマ</vt:lpstr>
      <vt:lpstr>Jazz</vt:lpstr>
      <vt:lpstr>ジャズという用語の起源</vt:lpstr>
      <vt:lpstr>Jazzという用語誕生の一例 </vt:lpstr>
      <vt:lpstr>ジャズの起源</vt:lpstr>
      <vt:lpstr>スライド 5</vt:lpstr>
      <vt:lpstr>スライド 6</vt:lpstr>
      <vt:lpstr>現在のジャズ </vt:lpstr>
      <vt:lpstr>スライド 8</vt:lpstr>
      <vt:lpstr>スライド 9</vt:lpstr>
      <vt:lpstr>スライド 10</vt:lpstr>
      <vt:lpstr>スライド 11</vt:lpstr>
      <vt:lpstr>ジャズが変わりゆく理由 </vt:lpstr>
      <vt:lpstr>日本でのジャズの広がり </vt:lpstr>
      <vt:lpstr>スライド 14</vt:lpstr>
      <vt:lpstr>スライド 15</vt:lpstr>
      <vt:lpstr>スライド 16</vt:lpstr>
      <vt:lpstr>スライド 17</vt:lpstr>
      <vt:lpstr>日本を代表するジャズプレイヤー</vt:lpstr>
      <vt:lpstr>スライド 19</vt:lpstr>
      <vt:lpstr>スライド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mai</dc:creator>
  <cp:lastModifiedBy>Saori</cp:lastModifiedBy>
  <cp:revision>33</cp:revision>
  <dcterms:created xsi:type="dcterms:W3CDTF">2011-05-31T14:44:31Z</dcterms:created>
  <dcterms:modified xsi:type="dcterms:W3CDTF">2011-06-01T19:55:56Z</dcterms:modified>
</cp:coreProperties>
</file>